
<file path=[Content_Types].xml><?xml version="1.0" encoding="utf-8"?>
<Types xmlns="http://schemas.openxmlformats.org/package/2006/content-types">
  <Default Extension="gif" ContentType="image/gif"/>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368" r:id="rId2"/>
    <p:sldId id="369" r:id="rId3"/>
    <p:sldId id="257" r:id="rId4"/>
    <p:sldId id="370" r:id="rId5"/>
    <p:sldId id="373" r:id="rId6"/>
    <p:sldId id="371" r:id="rId7"/>
    <p:sldId id="378" r:id="rId8"/>
    <p:sldId id="379" r:id="rId9"/>
    <p:sldId id="380" r:id="rId10"/>
    <p:sldId id="374" r:id="rId11"/>
    <p:sldId id="372" r:id="rId12"/>
    <p:sldId id="377" r:id="rId13"/>
    <p:sldId id="376"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dlock,Adelaida" initials="M" lastIdx="12" clrIdx="0">
    <p:extLst>
      <p:ext uri="{19B8F6BF-5375-455C-9EA6-DF929625EA0E}">
        <p15:presenceInfo xmlns:p15="http://schemas.microsoft.com/office/powerpoint/2012/main" userId="Medlock,Adelaida" providerId="None"/>
      </p:ext>
    </p:extLst>
  </p:cmAuthor>
  <p:cmAuthor id="2" name="Medlock,Adelaida" initials="M [2]" lastIdx="6" clrIdx="1">
    <p:extLst>
      <p:ext uri="{19B8F6BF-5375-455C-9EA6-DF929625EA0E}">
        <p15:presenceInfo xmlns:p15="http://schemas.microsoft.com/office/powerpoint/2012/main" userId="S::aalban@drexel.edu::e181df35-e1d1-43cd-89fc-1b57d455f9e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E5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53" autoAdjust="0"/>
    <p:restoredTop sz="44102" autoAdjust="0"/>
  </p:normalViewPr>
  <p:slideViewPr>
    <p:cSldViewPr snapToGrid="0">
      <p:cViewPr varScale="1">
        <p:scale>
          <a:sx n="54" d="100"/>
          <a:sy n="54" d="100"/>
        </p:scale>
        <p:origin x="160" y="40"/>
      </p:cViewPr>
      <p:guideLst/>
    </p:cSldViewPr>
  </p:slideViewPr>
  <p:notesTextViewPr>
    <p:cViewPr>
      <p:scale>
        <a:sx n="140" d="100"/>
        <a:sy n="14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7DBE75-8B9B-49FE-8B76-092B070B39DE}" type="datetimeFigureOut">
              <a:rPr lang="en-US" smtClean="0"/>
              <a:t>7/7/2020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84527E-1600-4A3E-B150-68F0AF2DBACE}" type="slidenum">
              <a:rPr lang="en-US" smtClean="0"/>
              <a:t>‹#›</a:t>
            </a:fld>
            <a:endParaRPr lang="en-US"/>
          </a:p>
        </p:txBody>
      </p:sp>
    </p:spTree>
    <p:extLst>
      <p:ext uri="{BB962C8B-B14F-4D97-AF65-F5344CB8AC3E}">
        <p14:creationId xmlns:p14="http://schemas.microsoft.com/office/powerpoint/2010/main" val="39668839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pinterest.com/pin/757238124833944698/"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pinterest.com/pin/757238124833944698/"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inverse.com/article/54687-star-wars-episode-9-leaks-rey-origins-may-change-from-last-jedi"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inverse.com/article/54687-star-wars-episode-9-leaks-rey-origins-may-change-from-last-jedi"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inverse.com/article/54687-star-wars-episode-9-leaks-rey-origins-may-change-from-last-jedi"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www.pinterest.com/pin/862157922395748007/"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effectLst>
                  <a:outerShdw blurRad="38100" dist="38100" dir="2700000" algn="tl">
                    <a:srgbClr val="000000">
                      <a:alpha val="43137"/>
                    </a:srgbClr>
                  </a:outerShdw>
                </a:effectLst>
                <a:ea typeface="Tahoma" panose="020B0604030504040204" pitchFamily="34" charset="0"/>
                <a:cs typeface="Tahoma" panose="020B0604030504040204" pitchFamily="34" charset="0"/>
              </a:rPr>
              <a:t>Submit a UML diagram as answers to the questions in this quiz in the form of a JPG, PNG or PDF file.  Please name each file </a:t>
            </a:r>
            <a:r>
              <a:rPr lang="en-US" dirty="0" err="1">
                <a:effectLst>
                  <a:outerShdw blurRad="38100" dist="38100" dir="2700000" algn="tl">
                    <a:srgbClr val="000000">
                      <a:alpha val="43137"/>
                    </a:srgbClr>
                  </a:outerShdw>
                </a:effectLst>
                <a:ea typeface="Tahoma" panose="020B0604030504040204" pitchFamily="34" charset="0"/>
                <a:cs typeface="Tahoma" panose="020B0604030504040204" pitchFamily="34" charset="0"/>
              </a:rPr>
              <a:t>LastNameFirstNameQuestion</a:t>
            </a:r>
            <a:r>
              <a:rPr lang="en-US" dirty="0">
                <a:effectLst>
                  <a:outerShdw blurRad="38100" dist="38100" dir="2700000" algn="tl">
                    <a:srgbClr val="000000">
                      <a:alpha val="43137"/>
                    </a:srgbClr>
                  </a:outerShdw>
                </a:effectLst>
                <a:ea typeface="Tahoma" panose="020B0604030504040204" pitchFamily="34" charset="0"/>
                <a:cs typeface="Tahoma" panose="020B0604030504040204" pitchFamily="34" charset="0"/>
              </a:rPr>
              <a:t># (In this case 1) and include a file extension. This is how you’ll submit them for the actual exams and it will help us grade.</a:t>
            </a:r>
          </a:p>
          <a:p>
            <a:pPr>
              <a:defRPr/>
            </a:pPr>
            <a:endParaRPr lang="en-US" dirty="0">
              <a:effectLst>
                <a:outerShdw blurRad="38100" dist="38100" dir="2700000" algn="tl">
                  <a:srgbClr val="000000">
                    <a:alpha val="43137"/>
                  </a:srgbClr>
                </a:outerShdw>
              </a:effectLst>
              <a:ea typeface="Tahoma" panose="020B0604030504040204" pitchFamily="34" charset="0"/>
              <a:cs typeface="Tahoma" panose="020B0604030504040204" pitchFamily="34" charset="0"/>
            </a:endParaRPr>
          </a:p>
          <a:p>
            <a:pPr>
              <a:defRPr/>
            </a:pPr>
            <a:r>
              <a:rPr lang="en-US" dirty="0">
                <a:effectLst>
                  <a:outerShdw blurRad="38100" dist="38100" dir="2700000" algn="tl">
                    <a:srgbClr val="000000">
                      <a:alpha val="43137"/>
                    </a:srgbClr>
                  </a:outerShdw>
                </a:effectLst>
                <a:ea typeface="Tahoma" panose="020B0604030504040204" pitchFamily="34" charset="0"/>
                <a:cs typeface="Tahoma" panose="020B0604030504040204" pitchFamily="34" charset="0"/>
              </a:rPr>
              <a:t>You are not expected to run the code provided for these questions. The code does not need to be run in order to answer the questions, they have been provided as a reference to give you the best understanding of questions' context. </a:t>
            </a:r>
          </a:p>
          <a:p>
            <a:pPr>
              <a:defRPr/>
            </a:pPr>
            <a:endParaRPr lang="en-US" dirty="0">
              <a:effectLst>
                <a:outerShdw blurRad="38100" dist="38100" dir="2700000" algn="tl">
                  <a:srgbClr val="000000">
                    <a:alpha val="43137"/>
                  </a:srgbClr>
                </a:outerShdw>
              </a:effectLst>
              <a:ea typeface="Tahoma" panose="020B0604030504040204" pitchFamily="34" charset="0"/>
              <a:cs typeface="Tahoma" panose="020B0604030504040204" pitchFamily="34" charset="0"/>
            </a:endParaRPr>
          </a:p>
          <a:p>
            <a:pPr>
              <a:defRPr/>
            </a:pPr>
            <a:r>
              <a:rPr lang="en-US" dirty="0">
                <a:effectLst>
                  <a:outerShdw blurRad="38100" dist="38100" dir="2700000" algn="tl">
                    <a:srgbClr val="000000">
                      <a:alpha val="43137"/>
                    </a:srgbClr>
                  </a:outerShdw>
                </a:effectLst>
                <a:ea typeface="Tahoma" panose="020B0604030504040204" pitchFamily="34" charset="0"/>
                <a:cs typeface="Tahoma" panose="020B0604030504040204" pitchFamily="34" charset="0"/>
              </a:rPr>
              <a:t>The code has been written without following many of the recommendations of this course. Your assignment is to take a look at the code provided, see how it has been designed, then refactor the design and provide a UML diagram showing your new, refactored design. You are not expected to submit code in your solution, you are only expected to submit the answer as a UML class diagram. Your UML must show all classes, methods, parameters, return values, attributes, data types, and scope for elements needed in your solution.  </a:t>
            </a:r>
          </a:p>
        </p:txBody>
      </p:sp>
      <p:sp>
        <p:nvSpPr>
          <p:cNvPr id="4" name="Slide Number Placeholder 3"/>
          <p:cNvSpPr>
            <a:spLocks noGrp="1"/>
          </p:cNvSpPr>
          <p:nvPr>
            <p:ph type="sldNum" sz="quarter" idx="5"/>
          </p:nvPr>
        </p:nvSpPr>
        <p:spPr/>
        <p:txBody>
          <a:bodyPr/>
          <a:lstStyle/>
          <a:p>
            <a:fld id="{F084527E-1600-4A3E-B150-68F0AF2DBACE}" type="slidenum">
              <a:rPr lang="en-US" smtClean="0"/>
              <a:t>1</a:t>
            </a:fld>
            <a:endParaRPr lang="en-US"/>
          </a:p>
        </p:txBody>
      </p:sp>
    </p:spTree>
    <p:extLst>
      <p:ext uri="{BB962C8B-B14F-4D97-AF65-F5344CB8AC3E}">
        <p14:creationId xmlns:p14="http://schemas.microsoft.com/office/powerpoint/2010/main" val="3285675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B78A04C9-51E2-664A-8509-B70FB0181C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9BC3CA8F-83F3-9B40-B6AE-03A6EDB2991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a:r>
              <a:rPr lang="en-US" sz="1200" dirty="0"/>
              <a:t>Good Job!</a:t>
            </a:r>
          </a:p>
          <a:p>
            <a:pPr algn="l"/>
            <a:r>
              <a:rPr lang="en-US" sz="1200" dirty="0"/>
              <a:t>A strategy is the right pattern to use. Click Continue to see how we apply it.</a:t>
            </a:r>
          </a:p>
          <a:p>
            <a:pPr algn="l" rtl="0" fontAlgn="base"/>
            <a:endParaRPr lang="en-US" dirty="0">
              <a:hlinkClick r:id="rId3"/>
            </a:endParaRPr>
          </a:p>
          <a:p>
            <a:pPr algn="l" rtl="0" fontAlgn="base"/>
            <a:r>
              <a:rPr lang="en-US" dirty="0">
                <a:hlinkClick r:id="rId3"/>
              </a:rPr>
              <a:t>https://www.pinterest.com/pin/757238124833944698/</a:t>
            </a:r>
            <a:endParaRPr lang="en-US" b="0" i="0" dirty="0">
              <a:solidFill>
                <a:srgbClr val="000000"/>
              </a:solidFill>
              <a:effectLst/>
              <a:latin typeface="inherit"/>
            </a:endParaRPr>
          </a:p>
        </p:txBody>
      </p:sp>
      <p:sp>
        <p:nvSpPr>
          <p:cNvPr id="17411" name="Slide Number Placeholder 3">
            <a:extLst>
              <a:ext uri="{FF2B5EF4-FFF2-40B4-BE49-F238E27FC236}">
                <a16:creationId xmlns:a16="http://schemas.microsoft.com/office/drawing/2014/main" id="{876B456F-A23B-084E-ACC3-45A88CC4DDC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fld id="{1A6615E1-0C6E-4244-9E8F-9228CA77A799}" type="slidenum">
              <a:rPr lang="en-US" altLang="en-US" smtClean="0"/>
              <a:pPr/>
              <a:t>10</a:t>
            </a:fld>
            <a:endParaRPr lang="en-US" altLang="en-US"/>
          </a:p>
        </p:txBody>
      </p:sp>
    </p:spTree>
    <p:extLst>
      <p:ext uri="{BB962C8B-B14F-4D97-AF65-F5344CB8AC3E}">
        <p14:creationId xmlns:p14="http://schemas.microsoft.com/office/powerpoint/2010/main" val="967688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B78A04C9-51E2-664A-8509-B70FB0181C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9BC3CA8F-83F3-9B40-B6AE-03A6EDB2991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rtl="0" fontAlgn="base"/>
            <a:r>
              <a:rPr lang="en-US" b="0" i="0" dirty="0">
                <a:solidFill>
                  <a:srgbClr val="000000"/>
                </a:solidFill>
                <a:effectLst/>
                <a:latin typeface="inherit"/>
              </a:rPr>
              <a:t>The ideal solution is to use a strategy pattern.</a:t>
            </a:r>
          </a:p>
          <a:p>
            <a:pPr algn="l" rtl="0" fontAlgn="base"/>
            <a:r>
              <a:rPr lang="en-US" b="0" i="0" dirty="0">
                <a:solidFill>
                  <a:srgbClr val="000000"/>
                </a:solidFill>
                <a:effectLst/>
                <a:latin typeface="inherit"/>
              </a:rPr>
              <a:t>The client is the class Passover Example which uses a </a:t>
            </a:r>
            <a:r>
              <a:rPr lang="en-US" b="0" i="0" dirty="0" err="1">
                <a:solidFill>
                  <a:srgbClr val="000000"/>
                </a:solidFill>
                <a:effectLst/>
                <a:latin typeface="inherit"/>
              </a:rPr>
              <a:t>CokeDrinkProduct</a:t>
            </a:r>
            <a:r>
              <a:rPr lang="en-US" b="0" i="0" dirty="0">
                <a:solidFill>
                  <a:srgbClr val="000000"/>
                </a:solidFill>
                <a:effectLst/>
                <a:latin typeface="inherit"/>
              </a:rPr>
              <a:t>.</a:t>
            </a:r>
          </a:p>
          <a:p>
            <a:pPr algn="l" rtl="0" fontAlgn="base"/>
            <a:r>
              <a:rPr lang="en-US" b="0" i="0" dirty="0">
                <a:solidFill>
                  <a:srgbClr val="000000"/>
                </a:solidFill>
                <a:effectLst/>
                <a:latin typeface="inherit"/>
              </a:rPr>
              <a:t>This way we abstract the different aspects of a Coke drink that vary independently.</a:t>
            </a:r>
          </a:p>
          <a:p>
            <a:pPr algn="l" rtl="0" fontAlgn="base"/>
            <a:r>
              <a:rPr lang="en-US" b="0" i="0" dirty="0">
                <a:solidFill>
                  <a:srgbClr val="000000"/>
                </a:solidFill>
                <a:effectLst/>
                <a:latin typeface="inherit"/>
              </a:rPr>
              <a:t>The two aspects that vary are the general flavor of the drink, </a:t>
            </a:r>
            <a:r>
              <a:rPr lang="en-US" b="0" i="0" dirty="0" err="1">
                <a:solidFill>
                  <a:srgbClr val="000000"/>
                </a:solidFill>
                <a:effectLst/>
                <a:latin typeface="inherit"/>
              </a:rPr>
              <a:t>ie</a:t>
            </a:r>
            <a:r>
              <a:rPr lang="en-US" b="0" i="0" dirty="0">
                <a:solidFill>
                  <a:srgbClr val="000000"/>
                </a:solidFill>
                <a:effectLst/>
                <a:latin typeface="inherit"/>
              </a:rPr>
              <a:t>. whether it is a Coke, Fanta or Sprite. Then the other variation is the type of sweetener. </a:t>
            </a:r>
          </a:p>
          <a:p>
            <a:pPr algn="l" rtl="0" fontAlgn="base"/>
            <a:r>
              <a:rPr lang="en-US" b="0" i="0" dirty="0">
                <a:solidFill>
                  <a:srgbClr val="000000"/>
                </a:solidFill>
                <a:effectLst/>
                <a:latin typeface="inherit"/>
              </a:rPr>
              <a:t>In both cases, we have a few choices, but could have many </a:t>
            </a:r>
            <a:r>
              <a:rPr lang="en-US" b="0" i="0" dirty="0" err="1">
                <a:solidFill>
                  <a:srgbClr val="000000"/>
                </a:solidFill>
                <a:effectLst/>
                <a:latin typeface="inherit"/>
              </a:rPr>
              <a:t>many</a:t>
            </a:r>
            <a:r>
              <a:rPr lang="en-US" b="0" i="0" dirty="0">
                <a:solidFill>
                  <a:srgbClr val="000000"/>
                </a:solidFill>
                <a:effectLst/>
                <a:latin typeface="inherit"/>
              </a:rPr>
              <a:t> more.</a:t>
            </a:r>
          </a:p>
          <a:p>
            <a:pPr algn="l" rtl="0" fontAlgn="base"/>
            <a:r>
              <a:rPr lang="en-US" b="0" i="0" dirty="0">
                <a:solidFill>
                  <a:srgbClr val="000000"/>
                </a:solidFill>
                <a:effectLst/>
                <a:latin typeface="inherit"/>
              </a:rPr>
              <a:t>Therefore, we can use the </a:t>
            </a:r>
            <a:r>
              <a:rPr lang="en-US" b="0" i="0" dirty="0" err="1">
                <a:solidFill>
                  <a:srgbClr val="000000"/>
                </a:solidFill>
                <a:effectLst/>
                <a:latin typeface="inherit"/>
              </a:rPr>
              <a:t>CokeDrinkProduct</a:t>
            </a:r>
            <a:r>
              <a:rPr lang="en-US" b="0" i="0" dirty="0">
                <a:solidFill>
                  <a:srgbClr val="000000"/>
                </a:solidFill>
                <a:effectLst/>
                <a:latin typeface="inherit"/>
              </a:rPr>
              <a:t> as the Context of the strategy. We can have variations of that context with a </a:t>
            </a:r>
            <a:r>
              <a:rPr lang="en-US" b="0" i="0" dirty="0" err="1">
                <a:solidFill>
                  <a:srgbClr val="000000"/>
                </a:solidFill>
                <a:effectLst/>
                <a:latin typeface="inherit"/>
              </a:rPr>
              <a:t>CokeDrink</a:t>
            </a:r>
            <a:r>
              <a:rPr lang="en-US" b="0" i="0" dirty="0">
                <a:solidFill>
                  <a:srgbClr val="000000"/>
                </a:solidFill>
                <a:effectLst/>
                <a:latin typeface="inherit"/>
              </a:rPr>
              <a:t>, </a:t>
            </a:r>
            <a:r>
              <a:rPr lang="en-US" b="0" i="0" dirty="0" err="1">
                <a:solidFill>
                  <a:srgbClr val="000000"/>
                </a:solidFill>
                <a:effectLst/>
                <a:latin typeface="inherit"/>
              </a:rPr>
              <a:t>FantaDrink</a:t>
            </a:r>
            <a:r>
              <a:rPr lang="en-US" b="0" i="0" dirty="0">
                <a:solidFill>
                  <a:srgbClr val="000000"/>
                </a:solidFill>
                <a:effectLst/>
                <a:latin typeface="inherit"/>
              </a:rPr>
              <a:t>, and </a:t>
            </a:r>
            <a:r>
              <a:rPr lang="en-US" b="0" i="0" dirty="0" err="1">
                <a:solidFill>
                  <a:srgbClr val="000000"/>
                </a:solidFill>
                <a:effectLst/>
                <a:latin typeface="inherit"/>
              </a:rPr>
              <a:t>SpriteDrink</a:t>
            </a:r>
            <a:r>
              <a:rPr lang="en-US" b="0" i="0" dirty="0">
                <a:solidFill>
                  <a:srgbClr val="000000"/>
                </a:solidFill>
                <a:effectLst/>
                <a:latin typeface="inherit"/>
              </a:rPr>
              <a:t>. </a:t>
            </a:r>
          </a:p>
          <a:p>
            <a:pPr algn="l" rtl="0" fontAlgn="base"/>
            <a:r>
              <a:rPr lang="en-US" b="0" i="0" dirty="0">
                <a:solidFill>
                  <a:srgbClr val="000000"/>
                </a:solidFill>
                <a:effectLst/>
                <a:latin typeface="inherit"/>
              </a:rPr>
              <a:t>The strategy this case is the Sweetener.</a:t>
            </a:r>
          </a:p>
          <a:p>
            <a:pPr algn="l" rtl="0" fontAlgn="base"/>
            <a:r>
              <a:rPr lang="en-US" b="0" i="0" dirty="0">
                <a:solidFill>
                  <a:srgbClr val="000000"/>
                </a:solidFill>
                <a:effectLst/>
                <a:latin typeface="inherit"/>
              </a:rPr>
              <a:t>It is aggregated into the Context thus any </a:t>
            </a:r>
            <a:r>
              <a:rPr lang="en-US" b="0" i="0" dirty="0" err="1">
                <a:solidFill>
                  <a:srgbClr val="000000"/>
                </a:solidFill>
                <a:effectLst/>
                <a:latin typeface="inherit"/>
              </a:rPr>
              <a:t>CokeDrinkProduct</a:t>
            </a:r>
            <a:r>
              <a:rPr lang="en-US" b="0" i="0" dirty="0">
                <a:solidFill>
                  <a:srgbClr val="000000"/>
                </a:solidFill>
                <a:effectLst/>
                <a:latin typeface="inherit"/>
              </a:rPr>
              <a:t> can have any Sweetener. Thus the type of </a:t>
            </a:r>
            <a:r>
              <a:rPr lang="en-US" b="0" i="0" dirty="0" err="1">
                <a:solidFill>
                  <a:srgbClr val="000000"/>
                </a:solidFill>
                <a:effectLst/>
                <a:latin typeface="inherit"/>
              </a:rPr>
              <a:t>CokeDrinkProduct</a:t>
            </a:r>
            <a:r>
              <a:rPr lang="en-US" b="0" i="0" dirty="0">
                <a:solidFill>
                  <a:srgbClr val="000000"/>
                </a:solidFill>
                <a:effectLst/>
                <a:latin typeface="inherit"/>
              </a:rPr>
              <a:t> varies independently from the Sweetener. </a:t>
            </a:r>
          </a:p>
          <a:p>
            <a:pPr algn="l" rtl="0" fontAlgn="base"/>
            <a:r>
              <a:rPr lang="en-US" b="0" i="0" dirty="0">
                <a:solidFill>
                  <a:srgbClr val="000000"/>
                </a:solidFill>
                <a:effectLst/>
                <a:latin typeface="inherit"/>
              </a:rPr>
              <a:t>The concrete strategies are </a:t>
            </a:r>
            <a:r>
              <a:rPr lang="en-US" b="0" i="0" dirty="0" err="1">
                <a:solidFill>
                  <a:srgbClr val="000000"/>
                </a:solidFill>
                <a:effectLst/>
                <a:latin typeface="inherit"/>
              </a:rPr>
              <a:t>CornSyrupSweetner</a:t>
            </a:r>
            <a:r>
              <a:rPr lang="en-US" b="0" i="0" dirty="0">
                <a:solidFill>
                  <a:srgbClr val="000000"/>
                </a:solidFill>
                <a:effectLst/>
                <a:latin typeface="inherit"/>
              </a:rPr>
              <a:t> and </a:t>
            </a:r>
            <a:r>
              <a:rPr lang="en-US" b="0" i="0" dirty="0" err="1">
                <a:solidFill>
                  <a:srgbClr val="000000"/>
                </a:solidFill>
                <a:effectLst/>
                <a:latin typeface="inherit"/>
              </a:rPr>
              <a:t>SugarSweetener</a:t>
            </a:r>
            <a:r>
              <a:rPr lang="en-US" b="0" i="0" dirty="0">
                <a:solidFill>
                  <a:srgbClr val="000000"/>
                </a:solidFill>
                <a:effectLst/>
                <a:latin typeface="inherit"/>
              </a:rPr>
              <a:t>.</a:t>
            </a:r>
          </a:p>
          <a:p>
            <a:pPr algn="l" rtl="0" fontAlgn="base"/>
            <a:r>
              <a:rPr lang="en-US" b="0" i="0" dirty="0">
                <a:solidFill>
                  <a:srgbClr val="000000"/>
                </a:solidFill>
                <a:effectLst/>
                <a:latin typeface="inherit"/>
              </a:rPr>
              <a:t>Return the Patterns screen and explore the other answers to further understand any subtleties with this example. </a:t>
            </a:r>
          </a:p>
          <a:p>
            <a:pPr algn="l" rtl="0" fontAlgn="base"/>
            <a:endParaRPr lang="en-US" b="0" i="0" dirty="0">
              <a:solidFill>
                <a:srgbClr val="000000"/>
              </a:solidFill>
              <a:effectLst/>
              <a:latin typeface="inherit"/>
            </a:endParaRPr>
          </a:p>
        </p:txBody>
      </p:sp>
      <p:sp>
        <p:nvSpPr>
          <p:cNvPr id="17411" name="Slide Number Placeholder 3">
            <a:extLst>
              <a:ext uri="{FF2B5EF4-FFF2-40B4-BE49-F238E27FC236}">
                <a16:creationId xmlns:a16="http://schemas.microsoft.com/office/drawing/2014/main" id="{876B456F-A23B-084E-ACC3-45A88CC4DDC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fld id="{1A6615E1-0C6E-4244-9E8F-9228CA77A799}" type="slidenum">
              <a:rPr lang="en-US" altLang="en-US" smtClean="0"/>
              <a:pPr/>
              <a:t>11</a:t>
            </a:fld>
            <a:endParaRPr lang="en-US" altLang="en-US"/>
          </a:p>
        </p:txBody>
      </p:sp>
    </p:spTree>
    <p:extLst>
      <p:ext uri="{BB962C8B-B14F-4D97-AF65-F5344CB8AC3E}">
        <p14:creationId xmlns:p14="http://schemas.microsoft.com/office/powerpoint/2010/main" val="1979132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B78A04C9-51E2-664A-8509-B70FB0181C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9BC3CA8F-83F3-9B40-B6AE-03A6EDB2991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dirty="0"/>
              <a:t>Almost. You might think the Bridge is the correct solution, click the Continue button to see why it is not.</a:t>
            </a:r>
          </a:p>
          <a:p>
            <a:pPr algn="l" rtl="0" fontAlgn="base"/>
            <a:endParaRPr lang="en-US" dirty="0">
              <a:hlinkClick r:id="rId3"/>
            </a:endParaRPr>
          </a:p>
          <a:p>
            <a:pPr algn="l" rtl="0" fontAlgn="base"/>
            <a:endParaRPr lang="en-US" dirty="0">
              <a:hlinkClick r:id="rId3"/>
            </a:endParaRPr>
          </a:p>
          <a:p>
            <a:pPr algn="l" rtl="0" fontAlgn="base"/>
            <a:r>
              <a:rPr lang="en-US" dirty="0">
                <a:hlinkClick r:id="rId3"/>
              </a:rPr>
              <a:t>https://www.pinterest.com/pin/757238124833944698/</a:t>
            </a:r>
            <a:endParaRPr lang="en-US" b="0" i="0" dirty="0">
              <a:solidFill>
                <a:srgbClr val="000000"/>
              </a:solidFill>
              <a:effectLst/>
              <a:latin typeface="inherit"/>
            </a:endParaRPr>
          </a:p>
        </p:txBody>
      </p:sp>
      <p:sp>
        <p:nvSpPr>
          <p:cNvPr id="17411" name="Slide Number Placeholder 3">
            <a:extLst>
              <a:ext uri="{FF2B5EF4-FFF2-40B4-BE49-F238E27FC236}">
                <a16:creationId xmlns:a16="http://schemas.microsoft.com/office/drawing/2014/main" id="{876B456F-A23B-084E-ACC3-45A88CC4DDC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fld id="{1A6615E1-0C6E-4244-9E8F-9228CA77A799}" type="slidenum">
              <a:rPr lang="en-US" altLang="en-US" smtClean="0"/>
              <a:pPr/>
              <a:t>12</a:t>
            </a:fld>
            <a:endParaRPr lang="en-US" altLang="en-US"/>
          </a:p>
        </p:txBody>
      </p:sp>
    </p:spTree>
    <p:extLst>
      <p:ext uri="{BB962C8B-B14F-4D97-AF65-F5344CB8AC3E}">
        <p14:creationId xmlns:p14="http://schemas.microsoft.com/office/powerpoint/2010/main" val="3320179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B78A04C9-51E2-664A-8509-B70FB0181C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9BC3CA8F-83F3-9B40-B6AE-03A6EDB2991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rtl="0" fontAlgn="base"/>
            <a:r>
              <a:rPr lang="en-US" b="0" i="0" dirty="0">
                <a:solidFill>
                  <a:srgbClr val="000000"/>
                </a:solidFill>
                <a:effectLst/>
                <a:latin typeface="inherit"/>
              </a:rPr>
              <a:t>A bridge isn’t the correct pattern, because although we have abstractions and refined abstractions, we do not have an implementation and refined concrete implementations. </a:t>
            </a:r>
          </a:p>
          <a:p>
            <a:pPr algn="l" rtl="0" fontAlgn="base"/>
            <a:r>
              <a:rPr lang="en-US" b="0" i="0" dirty="0">
                <a:solidFill>
                  <a:srgbClr val="000000"/>
                </a:solidFill>
                <a:effectLst/>
                <a:latin typeface="inherit"/>
              </a:rPr>
              <a:t>Instead we have a Sweetener which is just an ingredient of a </a:t>
            </a:r>
            <a:r>
              <a:rPr lang="en-US" b="0" i="0" dirty="0" err="1">
                <a:solidFill>
                  <a:srgbClr val="000000"/>
                </a:solidFill>
                <a:effectLst/>
                <a:latin typeface="inherit"/>
              </a:rPr>
              <a:t>CokeDrinkProduct</a:t>
            </a:r>
            <a:r>
              <a:rPr lang="en-US" b="0" i="0" dirty="0">
                <a:solidFill>
                  <a:srgbClr val="000000"/>
                </a:solidFill>
                <a:effectLst/>
                <a:latin typeface="inherit"/>
              </a:rPr>
              <a:t>. </a:t>
            </a:r>
          </a:p>
          <a:p>
            <a:pPr algn="l" rtl="0" fontAlgn="base"/>
            <a:r>
              <a:rPr lang="en-US" b="0" i="0" dirty="0">
                <a:solidFill>
                  <a:srgbClr val="000000"/>
                </a:solidFill>
                <a:effectLst/>
                <a:latin typeface="inherit"/>
              </a:rPr>
              <a:t>In essence it’s another abstraction and set of refined abstractions.</a:t>
            </a:r>
          </a:p>
          <a:p>
            <a:pPr algn="l" rtl="0" fontAlgn="base"/>
            <a:endParaRPr lang="en-US" b="0" i="0" dirty="0">
              <a:solidFill>
                <a:srgbClr val="000000"/>
              </a:solidFill>
              <a:effectLst/>
              <a:latin typeface="inherit"/>
            </a:endParaRPr>
          </a:p>
        </p:txBody>
      </p:sp>
      <p:sp>
        <p:nvSpPr>
          <p:cNvPr id="17411" name="Slide Number Placeholder 3">
            <a:extLst>
              <a:ext uri="{FF2B5EF4-FFF2-40B4-BE49-F238E27FC236}">
                <a16:creationId xmlns:a16="http://schemas.microsoft.com/office/drawing/2014/main" id="{876B456F-A23B-084E-ACC3-45A88CC4DDC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fld id="{1A6615E1-0C6E-4244-9E8F-9228CA77A799}" type="slidenum">
              <a:rPr lang="en-US" altLang="en-US" smtClean="0"/>
              <a:pPr/>
              <a:t>13</a:t>
            </a:fld>
            <a:endParaRPr lang="en-US" altLang="en-US"/>
          </a:p>
        </p:txBody>
      </p:sp>
    </p:spTree>
    <p:extLst>
      <p:ext uri="{BB962C8B-B14F-4D97-AF65-F5344CB8AC3E}">
        <p14:creationId xmlns:p14="http://schemas.microsoft.com/office/powerpoint/2010/main" val="3440668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effectLst>
                  <a:outerShdw blurRad="38100" dist="38100" dir="2700000" algn="tl">
                    <a:srgbClr val="000000">
                      <a:alpha val="43137"/>
                    </a:srgbClr>
                  </a:outerShdw>
                </a:effectLst>
                <a:ea typeface="Tahoma" panose="020B0604030504040204" pitchFamily="34" charset="0"/>
                <a:cs typeface="Tahoma" panose="020B0604030504040204" pitchFamily="34" charset="0"/>
              </a:rPr>
              <a:t>Note that, you are not expected to match the interface of the provided code. You are free to refactor the problem completely  as long as you maintain the same overall functionality. Some problems are best solved using the design patterns you have learned in class, others do not require the use of design patterns. </a:t>
            </a:r>
          </a:p>
          <a:p>
            <a:pPr>
              <a:defRPr/>
            </a:pPr>
            <a:endParaRPr lang="en-US" dirty="0">
              <a:effectLst>
                <a:outerShdw blurRad="38100" dist="38100" dir="2700000" algn="tl">
                  <a:srgbClr val="000000">
                    <a:alpha val="43137"/>
                  </a:srgbClr>
                </a:outerShdw>
              </a:effectLst>
              <a:ea typeface="Tahoma" panose="020B0604030504040204" pitchFamily="34" charset="0"/>
              <a:cs typeface="Tahoma" panose="020B0604030504040204" pitchFamily="34" charset="0"/>
            </a:endParaRPr>
          </a:p>
          <a:p>
            <a:pPr>
              <a:defRPr/>
            </a:pPr>
            <a:r>
              <a:rPr lang="en-US" dirty="0">
                <a:effectLst>
                  <a:outerShdw blurRad="38100" dist="38100" dir="2700000" algn="tl">
                    <a:srgbClr val="000000">
                      <a:alpha val="43137"/>
                    </a:srgbClr>
                  </a:outerShdw>
                </a:effectLst>
                <a:ea typeface="Tahoma" panose="020B0604030504040204" pitchFamily="34" charset="0"/>
                <a:cs typeface="Tahoma" panose="020B0604030504040204" pitchFamily="34" charset="0"/>
              </a:rPr>
              <a:t>To get full credit for a problem, you must determine if any design patterns are appropriate and if so, indicate which indicates design patterns you utilized and what classes represent the components of the design pattern within the UML as either a note or text annotation.  </a:t>
            </a:r>
          </a:p>
          <a:p>
            <a:pPr>
              <a:defRPr/>
            </a:pPr>
            <a:endParaRPr lang="en-US" dirty="0">
              <a:effectLst>
                <a:outerShdw blurRad="38100" dist="38100" dir="2700000" algn="tl">
                  <a:srgbClr val="000000">
                    <a:alpha val="43137"/>
                  </a:srgbClr>
                </a:outerShdw>
              </a:effectLst>
              <a:ea typeface="Tahoma" panose="020B0604030504040204" pitchFamily="34" charset="0"/>
              <a:cs typeface="Tahoma" panose="020B0604030504040204" pitchFamily="34" charset="0"/>
            </a:endParaRPr>
          </a:p>
          <a:p>
            <a:pPr>
              <a:defRPr/>
            </a:pPr>
            <a:r>
              <a:rPr lang="en-US" dirty="0">
                <a:effectLst>
                  <a:outerShdw blurRad="38100" dist="38100" dir="2700000" algn="tl">
                    <a:srgbClr val="000000">
                      <a:alpha val="43137"/>
                    </a:srgbClr>
                  </a:outerShdw>
                </a:effectLst>
                <a:ea typeface="Tahoma" panose="020B0604030504040204" pitchFamily="34" charset="0"/>
                <a:cs typeface="Tahoma" panose="020B0604030504040204" pitchFamily="34" charset="0"/>
              </a:rPr>
              <a:t>Please download the zip file (SodaFormulation.zip) which contains the improper code and when complete submit the UML.</a:t>
            </a:r>
          </a:p>
          <a:p>
            <a:pPr algn="l" rtl="0" fontAlgn="base"/>
            <a:endParaRPr lang="en-US" b="0" i="0" dirty="0">
              <a:solidFill>
                <a:srgbClr val="000000"/>
              </a:solidFill>
              <a:effectLst/>
              <a:latin typeface="inherit"/>
            </a:endParaRPr>
          </a:p>
        </p:txBody>
      </p:sp>
      <p:sp>
        <p:nvSpPr>
          <p:cNvPr id="4" name="Slide Number Placeholder 3"/>
          <p:cNvSpPr>
            <a:spLocks noGrp="1"/>
          </p:cNvSpPr>
          <p:nvPr>
            <p:ph type="sldNum" sz="quarter" idx="5"/>
          </p:nvPr>
        </p:nvSpPr>
        <p:spPr/>
        <p:txBody>
          <a:bodyPr/>
          <a:lstStyle/>
          <a:p>
            <a:fld id="{F084527E-1600-4A3E-B150-68F0AF2DBACE}" type="slidenum">
              <a:rPr lang="en-US" smtClean="0"/>
              <a:t>2</a:t>
            </a:fld>
            <a:endParaRPr lang="en-US"/>
          </a:p>
        </p:txBody>
      </p:sp>
    </p:spTree>
    <p:extLst>
      <p:ext uri="{BB962C8B-B14F-4D97-AF65-F5344CB8AC3E}">
        <p14:creationId xmlns:p14="http://schemas.microsoft.com/office/powerpoint/2010/main" val="101377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B78A04C9-51E2-664A-8509-B70FB0181C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9BC3CA8F-83F3-9B40-B6AE-03A6EDB2991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rtl="0" fontAlgn="base"/>
            <a:r>
              <a:rPr lang="en-US" b="0" i="0" dirty="0">
                <a:solidFill>
                  <a:srgbClr val="000000"/>
                </a:solidFill>
                <a:effectLst/>
                <a:latin typeface="inherit"/>
              </a:rPr>
              <a:t>A long time ago, Professor Salvage was a co-op student and bought a can of Coke. It had a Kosher for Passover stamp on it. He was puzzled. He knew that Coke had corn syrup as one of its ingredients, but corn syrup is not allowed during Passover. So, he called Coke and asked what was up with that!  The company explained that the label listed corn syrup and or cane sugar as ingredients.  Apparently, when they made a blend of Coke for Passover, the company changed the ingredients (from corn syrup to sugar) and added a </a:t>
            </a:r>
            <a:r>
              <a:rPr lang="en-US" b="0" i="1" dirty="0">
                <a:solidFill>
                  <a:srgbClr val="000000"/>
                </a:solidFill>
                <a:effectLst/>
                <a:latin typeface="inherit"/>
              </a:rPr>
              <a:t>Kosher for Passover</a:t>
            </a:r>
            <a:r>
              <a:rPr lang="en-US" b="0" i="0" dirty="0">
                <a:solidFill>
                  <a:srgbClr val="000000"/>
                </a:solidFill>
                <a:effectLst/>
                <a:latin typeface="inherit"/>
              </a:rPr>
              <a:t> stamp to the can, but didn’t have to change the ingredients on the can label, because of nifty labeling.</a:t>
            </a:r>
            <a:r>
              <a:rPr lang="en-US" b="0" i="0" dirty="0">
                <a:solidFill>
                  <a:srgbClr val="000000"/>
                </a:solidFill>
                <a:effectLst/>
                <a:latin typeface="Calibri" panose="020F0502020204030204" pitchFamily="34" charset="0"/>
              </a:rPr>
              <a:t> </a:t>
            </a:r>
            <a:endParaRPr lang="en-US" b="0" i="0" dirty="0">
              <a:solidFill>
                <a:srgbClr val="000000"/>
              </a:solidFill>
              <a:effectLst/>
              <a:latin typeface="inherit"/>
            </a:endParaRPr>
          </a:p>
        </p:txBody>
      </p:sp>
      <p:sp>
        <p:nvSpPr>
          <p:cNvPr id="17411" name="Slide Number Placeholder 3">
            <a:extLst>
              <a:ext uri="{FF2B5EF4-FFF2-40B4-BE49-F238E27FC236}">
                <a16:creationId xmlns:a16="http://schemas.microsoft.com/office/drawing/2014/main" id="{876B456F-A23B-084E-ACC3-45A88CC4DDC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fld id="{1A6615E1-0C6E-4244-9E8F-9228CA77A799}" type="slidenum">
              <a:rPr lang="en-US" altLang="en-US" smtClean="0"/>
              <a:pPr/>
              <a:t>3</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B78A04C9-51E2-664A-8509-B70FB0181C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9BC3CA8F-83F3-9B40-B6AE-03A6EDB2991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rtl="0" fontAlgn="base"/>
            <a:r>
              <a:rPr lang="en-US" b="0" i="0" dirty="0">
                <a:solidFill>
                  <a:srgbClr val="000000"/>
                </a:solidFill>
                <a:effectLst/>
                <a:latin typeface="inherit"/>
              </a:rPr>
              <a:t>That’s the background for this question. Observe the PassoverExample.java code and its related files that simulates that switch in ingredients. Your assignment is to refactor the design of the code and create a UML diagram showing your new design.</a:t>
            </a:r>
            <a:r>
              <a:rPr lang="en-US" b="0" i="0" dirty="0">
                <a:solidFill>
                  <a:srgbClr val="000000"/>
                </a:solidFill>
                <a:effectLst/>
                <a:latin typeface="Calibri" panose="020F0502020204030204" pitchFamily="34" charset="0"/>
              </a:rPr>
              <a:t> </a:t>
            </a:r>
            <a:endParaRPr lang="en-US" b="0" i="0" dirty="0">
              <a:solidFill>
                <a:srgbClr val="000000"/>
              </a:solidFill>
              <a:effectLst/>
              <a:latin typeface="inherit"/>
            </a:endParaRPr>
          </a:p>
          <a:p>
            <a:pPr algn="l" rtl="0" fontAlgn="base"/>
            <a:r>
              <a:rPr lang="en-US" b="0" i="0" dirty="0">
                <a:solidFill>
                  <a:srgbClr val="000000"/>
                </a:solidFill>
                <a:effectLst/>
                <a:latin typeface="Calibri" panose="020F0502020204030204" pitchFamily="34" charset="0"/>
              </a:rPr>
              <a:t> </a:t>
            </a:r>
            <a:endParaRPr lang="en-US" b="0" i="0" dirty="0">
              <a:solidFill>
                <a:srgbClr val="000000"/>
              </a:solidFill>
              <a:effectLst/>
              <a:latin typeface="inherit"/>
            </a:endParaRPr>
          </a:p>
          <a:p>
            <a:pPr algn="l" rtl="0" fontAlgn="base"/>
            <a:r>
              <a:rPr lang="en-US" b="0" i="0" dirty="0">
                <a:solidFill>
                  <a:srgbClr val="000000"/>
                </a:solidFill>
                <a:effectLst/>
                <a:latin typeface="inherit"/>
              </a:rPr>
              <a:t>Additionally, you should show how your solution interacts with the external library for the Jewish date. You don’t need to show every method or attribute in the library, just the public interface you would use in your solution.</a:t>
            </a:r>
            <a:r>
              <a:rPr lang="en-US" b="0" i="0" dirty="0">
                <a:solidFill>
                  <a:srgbClr val="000000"/>
                </a:solidFill>
                <a:effectLst/>
                <a:latin typeface="Calibri" panose="020F0502020204030204" pitchFamily="34" charset="0"/>
              </a:rPr>
              <a:t> </a:t>
            </a:r>
          </a:p>
          <a:p>
            <a:pPr algn="l" rtl="0" fontAlgn="base"/>
            <a:endParaRPr lang="en-US" b="0" i="0" dirty="0">
              <a:solidFill>
                <a:srgbClr val="000000"/>
              </a:solidFill>
              <a:effectLst/>
              <a:latin typeface="Calibri" panose="020F0502020204030204" pitchFamily="34" charset="0"/>
            </a:endParaRPr>
          </a:p>
          <a:p>
            <a:pPr algn="l" rtl="0" fontAlgn="base"/>
            <a:r>
              <a:rPr lang="en-US" b="0" i="0">
                <a:solidFill>
                  <a:srgbClr val="000000"/>
                </a:solidFill>
                <a:effectLst/>
                <a:latin typeface="inherit"/>
              </a:rPr>
              <a:t>https://www.vosizneias.com/wp-content/uploads/2012/04/passover-coke-003.jpg</a:t>
            </a:r>
            <a:endParaRPr lang="en-US" b="0" i="0" dirty="0">
              <a:solidFill>
                <a:srgbClr val="000000"/>
              </a:solidFill>
              <a:effectLst/>
              <a:latin typeface="inherit"/>
            </a:endParaRPr>
          </a:p>
        </p:txBody>
      </p:sp>
      <p:sp>
        <p:nvSpPr>
          <p:cNvPr id="17411" name="Slide Number Placeholder 3">
            <a:extLst>
              <a:ext uri="{FF2B5EF4-FFF2-40B4-BE49-F238E27FC236}">
                <a16:creationId xmlns:a16="http://schemas.microsoft.com/office/drawing/2014/main" id="{876B456F-A23B-084E-ACC3-45A88CC4DDC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fld id="{1A6615E1-0C6E-4244-9E8F-9228CA77A799}" type="slidenum">
              <a:rPr lang="en-US" altLang="en-US" smtClean="0"/>
              <a:pPr/>
              <a:t>4</a:t>
            </a:fld>
            <a:endParaRPr lang="en-US" altLang="en-US"/>
          </a:p>
        </p:txBody>
      </p:sp>
    </p:spTree>
    <p:extLst>
      <p:ext uri="{BB962C8B-B14F-4D97-AF65-F5344CB8AC3E}">
        <p14:creationId xmlns:p14="http://schemas.microsoft.com/office/powerpoint/2010/main" val="3832381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B78A04C9-51E2-664A-8509-B70FB0181C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9BC3CA8F-83F3-9B40-B6AE-03A6EDB2991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rtl="0" fontAlgn="base"/>
            <a:r>
              <a:rPr lang="en-US" b="0" i="0" dirty="0">
                <a:solidFill>
                  <a:srgbClr val="000000"/>
                </a:solidFill>
                <a:effectLst/>
                <a:latin typeface="inherit"/>
              </a:rPr>
              <a:t>The main problem with the original solution is that the choice of sweetener is encapsulated with the choice of flavor. Therefore, if we were to create a new flavor, we’d have to add two new classes. One for each type of sweetener. Similarly, if we add a new sweetener, we need to add three classes, one for each flavor. Obviously, there are many flavors and types of sweeteners in the real world, so we would get an explosion of classes.</a:t>
            </a:r>
          </a:p>
        </p:txBody>
      </p:sp>
      <p:sp>
        <p:nvSpPr>
          <p:cNvPr id="17411" name="Slide Number Placeholder 3">
            <a:extLst>
              <a:ext uri="{FF2B5EF4-FFF2-40B4-BE49-F238E27FC236}">
                <a16:creationId xmlns:a16="http://schemas.microsoft.com/office/drawing/2014/main" id="{876B456F-A23B-084E-ACC3-45A88CC4DDC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fld id="{1A6615E1-0C6E-4244-9E8F-9228CA77A799}" type="slidenum">
              <a:rPr lang="en-US" altLang="en-US" smtClean="0"/>
              <a:pPr/>
              <a:t>5</a:t>
            </a:fld>
            <a:endParaRPr lang="en-US" altLang="en-US"/>
          </a:p>
        </p:txBody>
      </p:sp>
    </p:spTree>
    <p:extLst>
      <p:ext uri="{BB962C8B-B14F-4D97-AF65-F5344CB8AC3E}">
        <p14:creationId xmlns:p14="http://schemas.microsoft.com/office/powerpoint/2010/main" val="972764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B78A04C9-51E2-664A-8509-B70FB0181C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9BC3CA8F-83F3-9B40-B6AE-03A6EDB2991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rtl="0" fontAlgn="base"/>
            <a:r>
              <a:rPr lang="en-US" b="0" i="0" dirty="0">
                <a:solidFill>
                  <a:srgbClr val="000000"/>
                </a:solidFill>
                <a:effectLst/>
                <a:latin typeface="inherit"/>
              </a:rPr>
              <a:t>So which design pattern did you use to solve the problem? So far, we’ve learned the Façade, Adapter, Strategy and the Bridge. Also, you could try to solve it without a pattern.  Click on the appropriate choice. </a:t>
            </a:r>
          </a:p>
          <a:p>
            <a:pPr algn="l" rtl="0" fontAlgn="base"/>
            <a:endParaRPr lang="en-US" b="0" i="0" dirty="0">
              <a:solidFill>
                <a:srgbClr val="000000"/>
              </a:solidFill>
              <a:effectLst/>
              <a:latin typeface="inherit"/>
            </a:endParaRPr>
          </a:p>
          <a:p>
            <a:pPr algn="l" rtl="0" fontAlgn="base"/>
            <a:r>
              <a:rPr lang="en-US" b="0" i="0" dirty="0">
                <a:solidFill>
                  <a:srgbClr val="000000"/>
                </a:solidFill>
                <a:effectLst/>
                <a:latin typeface="inherit"/>
              </a:rPr>
              <a:t>https://images.app.goo.gl/ygfjj6bykuJwjpLm9</a:t>
            </a:r>
          </a:p>
        </p:txBody>
      </p:sp>
      <p:sp>
        <p:nvSpPr>
          <p:cNvPr id="17411" name="Slide Number Placeholder 3">
            <a:extLst>
              <a:ext uri="{FF2B5EF4-FFF2-40B4-BE49-F238E27FC236}">
                <a16:creationId xmlns:a16="http://schemas.microsoft.com/office/drawing/2014/main" id="{876B456F-A23B-084E-ACC3-45A88CC4DDC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fld id="{1A6615E1-0C6E-4244-9E8F-9228CA77A799}" type="slidenum">
              <a:rPr lang="en-US" altLang="en-US" smtClean="0"/>
              <a:pPr/>
              <a:t>6</a:t>
            </a:fld>
            <a:endParaRPr lang="en-US" altLang="en-US"/>
          </a:p>
        </p:txBody>
      </p:sp>
    </p:spTree>
    <p:extLst>
      <p:ext uri="{BB962C8B-B14F-4D97-AF65-F5344CB8AC3E}">
        <p14:creationId xmlns:p14="http://schemas.microsoft.com/office/powerpoint/2010/main" val="2309563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B78A04C9-51E2-664A-8509-B70FB0181C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9BC3CA8F-83F3-9B40-B6AE-03A6EDB2991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rtl="0" fontAlgn="base"/>
            <a:r>
              <a:rPr lang="en-US" sz="1200" b="0" i="0" dirty="0">
                <a:effectLst/>
              </a:rPr>
              <a:t>Try again, you can definitely apply a design pattern to refactor this problem.</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dirty="0">
                <a:effectLst/>
              </a:rPr>
              <a:t>Click on the Return to Previous Screen button to continue.</a:t>
            </a:r>
          </a:p>
          <a:p>
            <a:pPr algn="l" rtl="0" fontAlgn="base"/>
            <a:endParaRPr lang="en-US" dirty="0">
              <a:hlinkClick r:id="rId3"/>
            </a:endParaRPr>
          </a:p>
          <a:p>
            <a:pPr algn="l" rtl="0" fontAlgn="base"/>
            <a:endParaRPr lang="en-US" dirty="0">
              <a:hlinkClick r:id="rId3"/>
            </a:endParaRPr>
          </a:p>
          <a:p>
            <a:pPr algn="l" rtl="0" fontAlgn="base"/>
            <a:endParaRPr lang="en-US" dirty="0">
              <a:hlinkClick r:id="rId3"/>
            </a:endParaRPr>
          </a:p>
          <a:p>
            <a:pPr algn="l" rtl="0" fontAlgn="base"/>
            <a:r>
              <a:rPr lang="en-US" dirty="0">
                <a:hlinkClick r:id="rId3"/>
              </a:rPr>
              <a:t>https://www.inverse.com/article/54687-star-wars-episode-9-leaks-rey-origins-may-change-from-last-jedi</a:t>
            </a:r>
            <a:endParaRPr lang="en-US" b="0" i="0" dirty="0">
              <a:solidFill>
                <a:srgbClr val="000000"/>
              </a:solidFill>
              <a:effectLst/>
              <a:latin typeface="inherit"/>
            </a:endParaRPr>
          </a:p>
        </p:txBody>
      </p:sp>
      <p:sp>
        <p:nvSpPr>
          <p:cNvPr id="17411" name="Slide Number Placeholder 3">
            <a:extLst>
              <a:ext uri="{FF2B5EF4-FFF2-40B4-BE49-F238E27FC236}">
                <a16:creationId xmlns:a16="http://schemas.microsoft.com/office/drawing/2014/main" id="{876B456F-A23B-084E-ACC3-45A88CC4DDC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fld id="{1A6615E1-0C6E-4244-9E8F-9228CA77A799}" type="slidenum">
              <a:rPr lang="en-US" altLang="en-US" smtClean="0"/>
              <a:pPr/>
              <a:t>7</a:t>
            </a:fld>
            <a:endParaRPr lang="en-US" altLang="en-US"/>
          </a:p>
        </p:txBody>
      </p:sp>
    </p:spTree>
    <p:extLst>
      <p:ext uri="{BB962C8B-B14F-4D97-AF65-F5344CB8AC3E}">
        <p14:creationId xmlns:p14="http://schemas.microsoft.com/office/powerpoint/2010/main" val="3920083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B78A04C9-51E2-664A-8509-B70FB0181C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9BC3CA8F-83F3-9B40-B6AE-03A6EDB2991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rtl="0" fontAlgn="base"/>
            <a:r>
              <a:rPr lang="en-US" sz="1200" dirty="0"/>
              <a:t>The façade design pattern does not help solve this problem. You must reach out to other solutions.</a:t>
            </a:r>
          </a:p>
          <a:p>
            <a:pPr algn="l" rtl="0" fontAlgn="base"/>
            <a:r>
              <a:rPr lang="en-US" sz="1200" b="0" i="0" dirty="0">
                <a:effectLst/>
              </a:rPr>
              <a:t>A common mistake is to call any encapsulation of a class a façade. </a:t>
            </a:r>
          </a:p>
          <a:p>
            <a:pPr algn="l" rtl="0" fontAlgn="base"/>
            <a:r>
              <a:rPr lang="en-US" sz="1200" b="0" i="0" dirty="0">
                <a:effectLst/>
              </a:rPr>
              <a:t>A façade is used when there is a complex subsystem and you wish to make a subset of the functionality available through a simplified interface. </a:t>
            </a:r>
          </a:p>
          <a:p>
            <a:pPr algn="l" rtl="0" fontAlgn="base"/>
            <a:r>
              <a:rPr lang="en-US" sz="1200" b="0" i="0" dirty="0">
                <a:effectLst/>
              </a:rPr>
              <a:t>Here there is no subsystem and all the functionality is needed. </a:t>
            </a:r>
          </a:p>
          <a:p>
            <a:pPr algn="l" rtl="0" fontAlgn="base"/>
            <a:endParaRPr lang="en-US" dirty="0">
              <a:hlinkClick r:id="rId3"/>
            </a:endParaRPr>
          </a:p>
          <a:p>
            <a:pPr algn="l" rtl="0" fontAlgn="base"/>
            <a:endParaRPr lang="en-US" dirty="0">
              <a:hlinkClick r:id="rId3"/>
            </a:endParaRPr>
          </a:p>
          <a:p>
            <a:pPr algn="l" rtl="0" fontAlgn="base"/>
            <a:endParaRPr lang="en-US" dirty="0">
              <a:hlinkClick r:id="rId3"/>
            </a:endParaRPr>
          </a:p>
          <a:p>
            <a:pPr algn="l" rtl="0" fontAlgn="base"/>
            <a:r>
              <a:rPr lang="en-US" dirty="0">
                <a:hlinkClick r:id="rId3"/>
              </a:rPr>
              <a:t>https://www.inverse.com/article/54687-star-wars-episode-9-leaks-rey-origins-may-change-from-last-jedi</a:t>
            </a:r>
            <a:endParaRPr lang="en-US" b="0" i="0" dirty="0">
              <a:solidFill>
                <a:srgbClr val="000000"/>
              </a:solidFill>
              <a:effectLst/>
              <a:latin typeface="inherit"/>
            </a:endParaRPr>
          </a:p>
        </p:txBody>
      </p:sp>
      <p:sp>
        <p:nvSpPr>
          <p:cNvPr id="17411" name="Slide Number Placeholder 3">
            <a:extLst>
              <a:ext uri="{FF2B5EF4-FFF2-40B4-BE49-F238E27FC236}">
                <a16:creationId xmlns:a16="http://schemas.microsoft.com/office/drawing/2014/main" id="{876B456F-A23B-084E-ACC3-45A88CC4DDC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fld id="{1A6615E1-0C6E-4244-9E8F-9228CA77A799}" type="slidenum">
              <a:rPr lang="en-US" altLang="en-US" smtClean="0"/>
              <a:pPr/>
              <a:t>8</a:t>
            </a:fld>
            <a:endParaRPr lang="en-US" altLang="en-US"/>
          </a:p>
        </p:txBody>
      </p:sp>
    </p:spTree>
    <p:extLst>
      <p:ext uri="{BB962C8B-B14F-4D97-AF65-F5344CB8AC3E}">
        <p14:creationId xmlns:p14="http://schemas.microsoft.com/office/powerpoint/2010/main" val="365242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B78A04C9-51E2-664A-8509-B70FB0181C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9BC3CA8F-83F3-9B40-B6AE-03A6EDB2991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rtl="0" fontAlgn="base"/>
            <a:r>
              <a:rPr lang="en-US" sz="1200" dirty="0"/>
              <a:t>The adapter design pattern does not help solve this problem. You must try other solutions.</a:t>
            </a:r>
          </a:p>
          <a:p>
            <a:pPr algn="l" rtl="0" fontAlgn="base"/>
            <a:r>
              <a:rPr lang="en-US" sz="1200" b="0" i="0" dirty="0">
                <a:effectLst/>
              </a:rPr>
              <a:t>An adapter is used when you have an existing class or set of classes with a defined interface. We certainly have that here. It is utilized when another class is needed and its functionality is provided by a class who has the right features, but the wrong interface. This problem is not an issue of adding a class and thus the use of an adapter does not apply.</a:t>
            </a:r>
          </a:p>
          <a:p>
            <a:pPr algn="l" rtl="0" fontAlgn="base"/>
            <a:endParaRPr lang="en-US" dirty="0">
              <a:hlinkClick r:id="rId3"/>
            </a:endParaRPr>
          </a:p>
          <a:p>
            <a:pPr algn="l" rtl="0" fontAlgn="base"/>
            <a:r>
              <a:rPr lang="en-US" dirty="0">
                <a:hlinkClick r:id="rId4"/>
              </a:rPr>
              <a:t>https://www.pinterest.com/pin/862157922395748007/</a:t>
            </a:r>
            <a:endParaRPr lang="en-US" b="0" i="0" dirty="0">
              <a:solidFill>
                <a:srgbClr val="000000"/>
              </a:solidFill>
              <a:effectLst/>
              <a:latin typeface="inherit"/>
            </a:endParaRPr>
          </a:p>
        </p:txBody>
      </p:sp>
      <p:sp>
        <p:nvSpPr>
          <p:cNvPr id="17411" name="Slide Number Placeholder 3">
            <a:extLst>
              <a:ext uri="{FF2B5EF4-FFF2-40B4-BE49-F238E27FC236}">
                <a16:creationId xmlns:a16="http://schemas.microsoft.com/office/drawing/2014/main" id="{876B456F-A23B-084E-ACC3-45A88CC4DDC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fld id="{1A6615E1-0C6E-4244-9E8F-9228CA77A799}" type="slidenum">
              <a:rPr lang="en-US" altLang="en-US" smtClean="0"/>
              <a:pPr/>
              <a:t>9</a:t>
            </a:fld>
            <a:endParaRPr lang="en-US" altLang="en-US"/>
          </a:p>
        </p:txBody>
      </p:sp>
    </p:spTree>
    <p:extLst>
      <p:ext uri="{BB962C8B-B14F-4D97-AF65-F5344CB8AC3E}">
        <p14:creationId xmlns:p14="http://schemas.microsoft.com/office/powerpoint/2010/main" val="2473529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172C16E-6EFC-4C1E-B4DD-6F59341D740A}" type="datetimeFigureOut">
              <a:rPr lang="en-US" smtClean="0"/>
              <a:t>7/7/2020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3F6EB0-70D3-4C56-9A41-666302739A36}" type="slidenum">
              <a:rPr lang="en-US" smtClean="0"/>
              <a:t>‹#›</a:t>
            </a:fld>
            <a:endParaRPr lang="en-US"/>
          </a:p>
        </p:txBody>
      </p:sp>
    </p:spTree>
    <p:extLst>
      <p:ext uri="{BB962C8B-B14F-4D97-AF65-F5344CB8AC3E}">
        <p14:creationId xmlns:p14="http://schemas.microsoft.com/office/powerpoint/2010/main" val="426819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72C16E-6EFC-4C1E-B4DD-6F59341D740A}" type="datetimeFigureOut">
              <a:rPr lang="en-US" smtClean="0"/>
              <a:t>7/7/2020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3F6EB0-70D3-4C56-9A41-666302739A36}" type="slidenum">
              <a:rPr lang="en-US" smtClean="0"/>
              <a:t>‹#›</a:t>
            </a:fld>
            <a:endParaRPr lang="en-US"/>
          </a:p>
        </p:txBody>
      </p:sp>
    </p:spTree>
    <p:extLst>
      <p:ext uri="{BB962C8B-B14F-4D97-AF65-F5344CB8AC3E}">
        <p14:creationId xmlns:p14="http://schemas.microsoft.com/office/powerpoint/2010/main" val="375737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72C16E-6EFC-4C1E-B4DD-6F59341D740A}" type="datetimeFigureOut">
              <a:rPr lang="en-US" smtClean="0"/>
              <a:t>7/7/2020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3F6EB0-70D3-4C56-9A41-666302739A36}" type="slidenum">
              <a:rPr lang="en-US" smtClean="0"/>
              <a:t>‹#›</a:t>
            </a:fld>
            <a:endParaRPr lang="en-US"/>
          </a:p>
        </p:txBody>
      </p:sp>
    </p:spTree>
    <p:extLst>
      <p:ext uri="{BB962C8B-B14F-4D97-AF65-F5344CB8AC3E}">
        <p14:creationId xmlns:p14="http://schemas.microsoft.com/office/powerpoint/2010/main" val="3649625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72C16E-6EFC-4C1E-B4DD-6F59341D740A}" type="datetimeFigureOut">
              <a:rPr lang="en-US" smtClean="0"/>
              <a:t>7/7/2020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3F6EB0-70D3-4C56-9A41-666302739A36}" type="slidenum">
              <a:rPr lang="en-US" smtClean="0"/>
              <a:t>‹#›</a:t>
            </a:fld>
            <a:endParaRPr lang="en-US"/>
          </a:p>
        </p:txBody>
      </p:sp>
    </p:spTree>
    <p:extLst>
      <p:ext uri="{BB962C8B-B14F-4D97-AF65-F5344CB8AC3E}">
        <p14:creationId xmlns:p14="http://schemas.microsoft.com/office/powerpoint/2010/main" val="990827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72C16E-6EFC-4C1E-B4DD-6F59341D740A}" type="datetimeFigureOut">
              <a:rPr lang="en-US" smtClean="0"/>
              <a:t>7/7/2020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3F6EB0-70D3-4C56-9A41-666302739A36}" type="slidenum">
              <a:rPr lang="en-US" smtClean="0"/>
              <a:t>‹#›</a:t>
            </a:fld>
            <a:endParaRPr lang="en-US"/>
          </a:p>
        </p:txBody>
      </p:sp>
    </p:spTree>
    <p:extLst>
      <p:ext uri="{BB962C8B-B14F-4D97-AF65-F5344CB8AC3E}">
        <p14:creationId xmlns:p14="http://schemas.microsoft.com/office/powerpoint/2010/main" val="799008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72C16E-6EFC-4C1E-B4DD-6F59341D740A}" type="datetimeFigureOut">
              <a:rPr lang="en-US" smtClean="0"/>
              <a:t>7/7/2020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3F6EB0-70D3-4C56-9A41-666302739A36}" type="slidenum">
              <a:rPr lang="en-US" smtClean="0"/>
              <a:t>‹#›</a:t>
            </a:fld>
            <a:endParaRPr lang="en-US"/>
          </a:p>
        </p:txBody>
      </p:sp>
    </p:spTree>
    <p:extLst>
      <p:ext uri="{BB962C8B-B14F-4D97-AF65-F5344CB8AC3E}">
        <p14:creationId xmlns:p14="http://schemas.microsoft.com/office/powerpoint/2010/main" val="3867362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172C16E-6EFC-4C1E-B4DD-6F59341D740A}" type="datetimeFigureOut">
              <a:rPr lang="en-US" smtClean="0"/>
              <a:t>7/7/2020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3F6EB0-70D3-4C56-9A41-666302739A36}" type="slidenum">
              <a:rPr lang="en-US" smtClean="0"/>
              <a:t>‹#›</a:t>
            </a:fld>
            <a:endParaRPr lang="en-US"/>
          </a:p>
        </p:txBody>
      </p:sp>
    </p:spTree>
    <p:extLst>
      <p:ext uri="{BB962C8B-B14F-4D97-AF65-F5344CB8AC3E}">
        <p14:creationId xmlns:p14="http://schemas.microsoft.com/office/powerpoint/2010/main" val="4089114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72C16E-6EFC-4C1E-B4DD-6F59341D740A}" type="datetimeFigureOut">
              <a:rPr lang="en-US" smtClean="0"/>
              <a:t>7/7/2020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3F6EB0-70D3-4C56-9A41-666302739A36}" type="slidenum">
              <a:rPr lang="en-US" smtClean="0"/>
              <a:t>‹#›</a:t>
            </a:fld>
            <a:endParaRPr lang="en-US"/>
          </a:p>
        </p:txBody>
      </p:sp>
    </p:spTree>
    <p:extLst>
      <p:ext uri="{BB962C8B-B14F-4D97-AF65-F5344CB8AC3E}">
        <p14:creationId xmlns:p14="http://schemas.microsoft.com/office/powerpoint/2010/main" val="784976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72C16E-6EFC-4C1E-B4DD-6F59341D740A}" type="datetimeFigureOut">
              <a:rPr lang="en-US" smtClean="0"/>
              <a:t>7/7/2020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3F6EB0-70D3-4C56-9A41-666302739A36}" type="slidenum">
              <a:rPr lang="en-US" smtClean="0"/>
              <a:t>‹#›</a:t>
            </a:fld>
            <a:endParaRPr lang="en-US"/>
          </a:p>
        </p:txBody>
      </p:sp>
    </p:spTree>
    <p:extLst>
      <p:ext uri="{BB962C8B-B14F-4D97-AF65-F5344CB8AC3E}">
        <p14:creationId xmlns:p14="http://schemas.microsoft.com/office/powerpoint/2010/main" val="3954969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172C16E-6EFC-4C1E-B4DD-6F59341D740A}" type="datetimeFigureOut">
              <a:rPr lang="en-US" smtClean="0"/>
              <a:t>7/7/2020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3F6EB0-70D3-4C56-9A41-666302739A36}" type="slidenum">
              <a:rPr lang="en-US" smtClean="0"/>
              <a:t>‹#›</a:t>
            </a:fld>
            <a:endParaRPr lang="en-US"/>
          </a:p>
        </p:txBody>
      </p:sp>
    </p:spTree>
    <p:extLst>
      <p:ext uri="{BB962C8B-B14F-4D97-AF65-F5344CB8AC3E}">
        <p14:creationId xmlns:p14="http://schemas.microsoft.com/office/powerpoint/2010/main" val="3087030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172C16E-6EFC-4C1E-B4DD-6F59341D740A}" type="datetimeFigureOut">
              <a:rPr lang="en-US" smtClean="0"/>
              <a:t>7/7/2020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3F6EB0-70D3-4C56-9A41-666302739A36}" type="slidenum">
              <a:rPr lang="en-US" smtClean="0"/>
              <a:t>‹#›</a:t>
            </a:fld>
            <a:endParaRPr lang="en-US"/>
          </a:p>
        </p:txBody>
      </p:sp>
    </p:spTree>
    <p:extLst>
      <p:ext uri="{BB962C8B-B14F-4D97-AF65-F5344CB8AC3E}">
        <p14:creationId xmlns:p14="http://schemas.microsoft.com/office/powerpoint/2010/main" val="882817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72C16E-6EFC-4C1E-B4DD-6F59341D740A}" type="datetimeFigureOut">
              <a:rPr lang="en-US" smtClean="0"/>
              <a:t>7/7/2020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3F6EB0-70D3-4C56-9A41-666302739A36}" type="slidenum">
              <a:rPr lang="en-US" smtClean="0"/>
              <a:t>‹#›</a:t>
            </a:fld>
            <a:endParaRPr lang="en-US"/>
          </a:p>
        </p:txBody>
      </p:sp>
    </p:spTree>
    <p:extLst>
      <p:ext uri="{BB962C8B-B14F-4D97-AF65-F5344CB8AC3E}">
        <p14:creationId xmlns:p14="http://schemas.microsoft.com/office/powerpoint/2010/main" val="218668574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png"/><Relationship Id="rId5" Type="http://schemas.openxmlformats.org/officeDocument/2006/relationships/slide" Target="slide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png"/><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slide" Target="slide11.xml"/><Relationship Id="rId5" Type="http://schemas.openxmlformats.org/officeDocument/2006/relationships/image" Target="../media/image8.gif"/><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png"/><Relationship Id="rId2" Type="http://schemas.openxmlformats.org/officeDocument/2006/relationships/audio" Target="../media/media11.mp3"/><Relationship Id="rId1" Type="http://schemas.microsoft.com/office/2007/relationships/media" Target="../media/media11.mp3"/><Relationship Id="rId6" Type="http://schemas.openxmlformats.org/officeDocument/2006/relationships/slide" Target="slide6.xml"/><Relationship Id="rId5" Type="http://schemas.openxmlformats.org/officeDocument/2006/relationships/image" Target="../media/image9.jp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png"/><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slide" Target="slide13.xml"/><Relationship Id="rId5" Type="http://schemas.openxmlformats.org/officeDocument/2006/relationships/image" Target="../media/image10.gif"/><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png"/><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slide" Target="slide6.xml"/><Relationship Id="rId5" Type="http://schemas.openxmlformats.org/officeDocument/2006/relationships/image" Target="../media/image11.jpg"/><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1.png"/><Relationship Id="rId5" Type="http://schemas.openxmlformats.org/officeDocument/2006/relationships/slide" Target="slide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1.png"/><Relationship Id="rId5" Type="http://schemas.openxmlformats.org/officeDocument/2006/relationships/slide" Target="slide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jpe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1.png"/><Relationship Id="rId5" Type="http://schemas.openxmlformats.org/officeDocument/2006/relationships/slide" Target="slide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pn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slide" Target="slide6.xml"/><Relationship Id="rId5" Type="http://schemas.openxmlformats.org/officeDocument/2006/relationships/image" Target="../media/image3.jp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slideLayout" Target="../slideLayouts/slideLayout1.xml"/><Relationship Id="rId7" Type="http://schemas.openxmlformats.org/officeDocument/2006/relationships/slide" Target="slide10.xml"/><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slide" Target="slide9.xml"/><Relationship Id="rId11" Type="http://schemas.openxmlformats.org/officeDocument/2006/relationships/image" Target="../media/image1.png"/><Relationship Id="rId5" Type="http://schemas.openxmlformats.org/officeDocument/2006/relationships/slide" Target="slide8.xml"/><Relationship Id="rId10" Type="http://schemas.openxmlformats.org/officeDocument/2006/relationships/image" Target="../media/image4.jpeg"/><Relationship Id="rId4" Type="http://schemas.openxmlformats.org/officeDocument/2006/relationships/notesSlide" Target="../notesSlides/notesSlide6.xml"/><Relationship Id="rId9" Type="http://schemas.openxmlformats.org/officeDocument/2006/relationships/slide" Target="slide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png"/><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5.jpeg"/><Relationship Id="rId5" Type="http://schemas.openxmlformats.org/officeDocument/2006/relationships/slide" Target="slide6.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png"/><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slide" Target="slide6.xml"/><Relationship Id="rId5" Type="http://schemas.openxmlformats.org/officeDocument/2006/relationships/image" Target="../media/image6.gif"/><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png"/><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slide" Target="slide6.xml"/><Relationship Id="rId5" Type="http://schemas.openxmlformats.org/officeDocument/2006/relationships/image" Target="../media/image7.jp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2"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608357E0-9625-4867-BF81-0EE4AE785F7E}"/>
              </a:ext>
            </a:extLst>
          </p:cNvPr>
          <p:cNvSpPr>
            <a:spLocks noGrp="1"/>
          </p:cNvSpPr>
          <p:nvPr>
            <p:ph type="title"/>
          </p:nvPr>
        </p:nvSpPr>
        <p:spPr>
          <a:xfrm>
            <a:off x="1098468" y="885651"/>
            <a:ext cx="3229803" cy="4624603"/>
          </a:xfrm>
        </p:spPr>
        <p:txBody>
          <a:bodyPr vert="horz" lIns="91440" tIns="45720" rIns="91440" bIns="45720" rtlCol="0" anchor="t">
            <a:normAutofit/>
          </a:bodyPr>
          <a:lstStyle/>
          <a:p>
            <a:r>
              <a:rPr lang="en-US" kern="1200" dirty="0">
                <a:solidFill>
                  <a:srgbClr val="FFFFFF"/>
                </a:solidFill>
                <a:latin typeface="+mj-lt"/>
                <a:ea typeface="+mj-ea"/>
                <a:cs typeface="+mj-cs"/>
              </a:rPr>
              <a:t>Soda Formulation Review Quiz</a:t>
            </a:r>
          </a:p>
        </p:txBody>
      </p:sp>
      <p:sp>
        <p:nvSpPr>
          <p:cNvPr id="4" name="TextBox 3">
            <a:extLst>
              <a:ext uri="{FF2B5EF4-FFF2-40B4-BE49-F238E27FC236}">
                <a16:creationId xmlns:a16="http://schemas.microsoft.com/office/drawing/2014/main" id="{D9C7B8F8-6A5C-43AA-A296-58058FCD5130}"/>
              </a:ext>
            </a:extLst>
          </p:cNvPr>
          <p:cNvSpPr txBox="1"/>
          <p:nvPr/>
        </p:nvSpPr>
        <p:spPr>
          <a:xfrm>
            <a:off x="4978708" y="563918"/>
            <a:ext cx="7213292" cy="6294081"/>
          </a:xfrm>
          <a:prstGeom prst="rect">
            <a:avLst/>
          </a:prstGeom>
        </p:spPr>
        <p:txBody>
          <a:bodyPr vert="horz" lIns="91440" tIns="45720" rIns="91440" bIns="45720" rtlCol="0" anchor="t" anchorCtr="0">
            <a:normAutofit/>
          </a:bodyPr>
          <a:lstStyle/>
          <a:p>
            <a:pPr>
              <a:defRPr/>
            </a:pPr>
            <a:r>
              <a:rPr lang="en-US" dirty="0">
                <a:effectLst>
                  <a:outerShdw blurRad="38100" dist="38100" dir="2700000" algn="tl">
                    <a:srgbClr val="000000">
                      <a:alpha val="43137"/>
                    </a:srgbClr>
                  </a:outerShdw>
                </a:effectLst>
                <a:ea typeface="Tahoma" panose="020B0604030504040204" pitchFamily="34" charset="0"/>
                <a:cs typeface="Tahoma" panose="020B0604030504040204" pitchFamily="34" charset="0"/>
              </a:rPr>
              <a:t>Submit a UML diagram as answers to the questions in this quiz in the form of a JPG, PNG or PDF file.  Please name each file </a:t>
            </a:r>
            <a:r>
              <a:rPr lang="en-US" dirty="0" err="1">
                <a:effectLst>
                  <a:outerShdw blurRad="38100" dist="38100" dir="2700000" algn="tl">
                    <a:srgbClr val="000000">
                      <a:alpha val="43137"/>
                    </a:srgbClr>
                  </a:outerShdw>
                </a:effectLst>
                <a:ea typeface="Tahoma" panose="020B0604030504040204" pitchFamily="34" charset="0"/>
                <a:cs typeface="Tahoma" panose="020B0604030504040204" pitchFamily="34" charset="0"/>
              </a:rPr>
              <a:t>LastNameFirstNameQuestion</a:t>
            </a:r>
            <a:r>
              <a:rPr lang="en-US" dirty="0">
                <a:effectLst>
                  <a:outerShdw blurRad="38100" dist="38100" dir="2700000" algn="tl">
                    <a:srgbClr val="000000">
                      <a:alpha val="43137"/>
                    </a:srgbClr>
                  </a:outerShdw>
                </a:effectLst>
                <a:ea typeface="Tahoma" panose="020B0604030504040204" pitchFamily="34" charset="0"/>
                <a:cs typeface="Tahoma" panose="020B0604030504040204" pitchFamily="34" charset="0"/>
              </a:rPr>
              <a:t># and include a file extension. This is how you’ll submit them for the actual exams and it will help us grade.</a:t>
            </a:r>
          </a:p>
          <a:p>
            <a:pPr>
              <a:defRPr/>
            </a:pPr>
            <a:endParaRPr lang="en-US" dirty="0">
              <a:effectLst>
                <a:outerShdw blurRad="38100" dist="38100" dir="2700000" algn="tl">
                  <a:srgbClr val="000000">
                    <a:alpha val="43137"/>
                  </a:srgbClr>
                </a:outerShdw>
              </a:effectLst>
              <a:ea typeface="Tahoma" panose="020B0604030504040204" pitchFamily="34" charset="0"/>
              <a:cs typeface="Tahoma" panose="020B0604030504040204" pitchFamily="34" charset="0"/>
            </a:endParaRPr>
          </a:p>
          <a:p>
            <a:pPr>
              <a:defRPr/>
            </a:pPr>
            <a:r>
              <a:rPr lang="en-US" dirty="0">
                <a:effectLst>
                  <a:outerShdw blurRad="38100" dist="38100" dir="2700000" algn="tl">
                    <a:srgbClr val="000000">
                      <a:alpha val="43137"/>
                    </a:srgbClr>
                  </a:outerShdw>
                </a:effectLst>
                <a:ea typeface="Tahoma" panose="020B0604030504040204" pitchFamily="34" charset="0"/>
                <a:cs typeface="Tahoma" panose="020B0604030504040204" pitchFamily="34" charset="0"/>
              </a:rPr>
              <a:t>You are not expected to run the code provided for these questions. The code does not need to be run in order to answer the questions, they have been provided as a reference to give you the best understanding of questions' context. </a:t>
            </a:r>
          </a:p>
          <a:p>
            <a:pPr>
              <a:defRPr/>
            </a:pPr>
            <a:endParaRPr lang="en-US" dirty="0">
              <a:effectLst>
                <a:outerShdw blurRad="38100" dist="38100" dir="2700000" algn="tl">
                  <a:srgbClr val="000000">
                    <a:alpha val="43137"/>
                  </a:srgbClr>
                </a:outerShdw>
              </a:effectLst>
              <a:ea typeface="Tahoma" panose="020B0604030504040204" pitchFamily="34" charset="0"/>
              <a:cs typeface="Tahoma" panose="020B0604030504040204" pitchFamily="34" charset="0"/>
            </a:endParaRPr>
          </a:p>
          <a:p>
            <a:pPr>
              <a:defRPr/>
            </a:pPr>
            <a:r>
              <a:rPr lang="en-US" dirty="0">
                <a:effectLst>
                  <a:outerShdw blurRad="38100" dist="38100" dir="2700000" algn="tl">
                    <a:srgbClr val="000000">
                      <a:alpha val="43137"/>
                    </a:srgbClr>
                  </a:outerShdw>
                </a:effectLst>
                <a:ea typeface="Tahoma" panose="020B0604030504040204" pitchFamily="34" charset="0"/>
                <a:cs typeface="Tahoma" panose="020B0604030504040204" pitchFamily="34" charset="0"/>
              </a:rPr>
              <a:t>The code has been written without following many of the recommendations of this course. Your assignment is to take a look at the code provided, see how it has been designed, then refactor the design and provide a UML diagram showing your new, refactored design. You are not expected to submit code in your solution, you are only expected to submit the answer as a UML class diagram. Your UML must show all classes, methods, parameters, return values, attributes, data types, and scope for elements needed in your solution.  </a:t>
            </a:r>
          </a:p>
        </p:txBody>
      </p:sp>
      <p:sp>
        <p:nvSpPr>
          <p:cNvPr id="10" name="Rectangle: Rounded Corners 9">
            <a:hlinkClick r:id="rId5" action="ppaction://hlinksldjump"/>
            <a:extLst>
              <a:ext uri="{FF2B5EF4-FFF2-40B4-BE49-F238E27FC236}">
                <a16:creationId xmlns:a16="http://schemas.microsoft.com/office/drawing/2014/main" id="{84A212EB-4D44-4BD9-BD19-7BCD05469CE5}"/>
              </a:ext>
            </a:extLst>
          </p:cNvPr>
          <p:cNvSpPr/>
          <p:nvPr/>
        </p:nvSpPr>
        <p:spPr>
          <a:xfrm>
            <a:off x="8377881" y="5968314"/>
            <a:ext cx="3628073" cy="7392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Continue</a:t>
            </a:r>
          </a:p>
        </p:txBody>
      </p:sp>
      <p:pic>
        <p:nvPicPr>
          <p:cNvPr id="5" name="Soda01">
            <a:hlinkClick r:id="" action="ppaction://media"/>
            <a:extLst>
              <a:ext uri="{FF2B5EF4-FFF2-40B4-BE49-F238E27FC236}">
                <a16:creationId xmlns:a16="http://schemas.microsoft.com/office/drawing/2014/main" id="{B57E5BA1-B375-44A0-ABC8-2D2B09A3FB2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4162045376"/>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77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smiling for the camera&#10;&#10;Description automatically generated">
            <a:extLst>
              <a:ext uri="{FF2B5EF4-FFF2-40B4-BE49-F238E27FC236}">
                <a16:creationId xmlns:a16="http://schemas.microsoft.com/office/drawing/2014/main" id="{D44C33E9-FFBE-4D6A-9A4B-A4115843B0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70361" y="0"/>
            <a:ext cx="2333625" cy="2571750"/>
          </a:xfrm>
          <a:prstGeom prst="rect">
            <a:avLst/>
          </a:prstGeom>
        </p:spPr>
      </p:pic>
      <p:sp>
        <p:nvSpPr>
          <p:cNvPr id="6" name="Rectangle 2">
            <a:extLst>
              <a:ext uri="{FF2B5EF4-FFF2-40B4-BE49-F238E27FC236}">
                <a16:creationId xmlns:a16="http://schemas.microsoft.com/office/drawing/2014/main" id="{F1BD5812-6E7A-437F-BDBA-536C144623E6}"/>
              </a:ext>
            </a:extLst>
          </p:cNvPr>
          <p:cNvSpPr txBox="1">
            <a:spLocks noChangeArrowheads="1"/>
          </p:cNvSpPr>
          <p:nvPr/>
        </p:nvSpPr>
        <p:spPr bwMode="auto">
          <a:xfrm>
            <a:off x="0" y="5291"/>
            <a:ext cx="6096000" cy="365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52" tIns="54426" rIns="108852" bIns="54426" anchor="ctr"/>
          <a:lstStyle>
            <a:lvl1pPr>
              <a:spcBef>
                <a:spcPct val="20000"/>
              </a:spcBef>
              <a:buFont typeface="Arial" charset="0"/>
              <a:buChar char="•"/>
              <a:defRPr sz="4600">
                <a:solidFill>
                  <a:schemeClr val="tx1"/>
                </a:solidFill>
                <a:latin typeface="Arial" charset="0"/>
                <a:ea typeface="MS PGothic" pitchFamily="34" charset="-128"/>
              </a:defRPr>
            </a:lvl1pPr>
            <a:lvl2pPr marL="1060450" indent="-407988">
              <a:spcBef>
                <a:spcPct val="20000"/>
              </a:spcBef>
              <a:buFont typeface="Arial" charset="0"/>
              <a:buChar char="–"/>
              <a:defRPr sz="4000">
                <a:solidFill>
                  <a:schemeClr val="tx1"/>
                </a:solidFill>
                <a:latin typeface="Arial" charset="0"/>
                <a:ea typeface="MS PGothic" pitchFamily="34" charset="-128"/>
              </a:defRPr>
            </a:lvl2pPr>
            <a:lvl3pPr marL="1631950" indent="-325438">
              <a:spcBef>
                <a:spcPct val="20000"/>
              </a:spcBef>
              <a:buFont typeface="Arial" charset="0"/>
              <a:buChar char="•"/>
              <a:defRPr sz="3400">
                <a:solidFill>
                  <a:schemeClr val="tx1"/>
                </a:solidFill>
                <a:latin typeface="Arial" charset="0"/>
                <a:ea typeface="MS PGothic" pitchFamily="34" charset="-128"/>
              </a:defRPr>
            </a:lvl3pPr>
            <a:lvl4pPr marL="2284413" indent="-325438">
              <a:spcBef>
                <a:spcPct val="20000"/>
              </a:spcBef>
              <a:buFont typeface="Arial" charset="0"/>
              <a:buChar char="–"/>
              <a:defRPr sz="2900">
                <a:solidFill>
                  <a:schemeClr val="tx1"/>
                </a:solidFill>
                <a:latin typeface="Arial" charset="0"/>
                <a:ea typeface="MS PGothic" pitchFamily="34" charset="-128"/>
              </a:defRPr>
            </a:lvl4pPr>
            <a:lvl5pPr marL="2938463" indent="-325438">
              <a:spcBef>
                <a:spcPct val="20000"/>
              </a:spcBef>
              <a:buFont typeface="Arial" charset="0"/>
              <a:buChar char="»"/>
              <a:defRPr sz="2900">
                <a:solidFill>
                  <a:schemeClr val="tx1"/>
                </a:solidFill>
                <a:latin typeface="Arial" charset="0"/>
                <a:ea typeface="MS PGothic" pitchFamily="34" charset="-128"/>
              </a:defRPr>
            </a:lvl5pPr>
            <a:lvl6pPr marL="33956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6pPr>
            <a:lvl7pPr marL="38528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7pPr>
            <a:lvl8pPr marL="43100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8pPr>
            <a:lvl9pPr marL="47672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9pPr>
          </a:lstStyle>
          <a:p>
            <a:pPr algn="ctr" eaLnBrk="1" hangingPunct="1">
              <a:spcBef>
                <a:spcPct val="0"/>
              </a:spcBef>
              <a:buFontTx/>
              <a:buNone/>
              <a:defRPr/>
            </a:pPr>
            <a:r>
              <a:rPr lang="en-US" altLang="en-US" sz="1800" dirty="0">
                <a:effectLst>
                  <a:outerShdw blurRad="38100" dist="38100" dir="2700000" algn="tl">
                    <a:srgbClr val="000000">
                      <a:alpha val="43137"/>
                    </a:srgbClr>
                  </a:outerShdw>
                </a:effectLst>
              </a:rPr>
              <a:t>Soda Formulation Review Quiz - Strategy</a:t>
            </a:r>
            <a:endParaRPr lang="en-US" altLang="en-US" sz="2000" dirty="0">
              <a:effectLst>
                <a:outerShdw blurRad="38100" dist="38100" dir="2700000" algn="tl">
                  <a:srgbClr val="000000">
                    <a:alpha val="43137"/>
                  </a:srgbClr>
                </a:outerShdw>
              </a:effectLst>
            </a:endParaRPr>
          </a:p>
        </p:txBody>
      </p:sp>
      <p:sp>
        <p:nvSpPr>
          <p:cNvPr id="16" name="Speech Bubble: Rectangle 15">
            <a:extLst>
              <a:ext uri="{FF2B5EF4-FFF2-40B4-BE49-F238E27FC236}">
                <a16:creationId xmlns:a16="http://schemas.microsoft.com/office/drawing/2014/main" id="{4194F508-5856-437C-9676-E8EA1B26FC96}"/>
              </a:ext>
            </a:extLst>
          </p:cNvPr>
          <p:cNvSpPr/>
          <p:nvPr/>
        </p:nvSpPr>
        <p:spPr>
          <a:xfrm>
            <a:off x="5913912" y="617517"/>
            <a:ext cx="3562597" cy="2244436"/>
          </a:xfrm>
          <a:prstGeom prst="wedgeRectCallout">
            <a:avLst>
              <a:gd name="adj1" fmla="val 75452"/>
              <a:gd name="adj2" fmla="val -346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Good Job!</a:t>
            </a:r>
          </a:p>
          <a:p>
            <a:pPr algn="ctr"/>
            <a:r>
              <a:rPr lang="en-US" sz="2400" dirty="0"/>
              <a:t>A strategy is the right pattern to use. Click Continue to see how we apply it.</a:t>
            </a:r>
          </a:p>
        </p:txBody>
      </p:sp>
      <p:sp>
        <p:nvSpPr>
          <p:cNvPr id="7" name="Rectangle: Rounded Corners 6">
            <a:hlinkClick r:id="rId6" action="ppaction://hlinksldjump"/>
            <a:extLst>
              <a:ext uri="{FF2B5EF4-FFF2-40B4-BE49-F238E27FC236}">
                <a16:creationId xmlns:a16="http://schemas.microsoft.com/office/drawing/2014/main" id="{C7E82C71-9221-4574-A8BF-F769C5952E2A}"/>
              </a:ext>
            </a:extLst>
          </p:cNvPr>
          <p:cNvSpPr/>
          <p:nvPr/>
        </p:nvSpPr>
        <p:spPr>
          <a:xfrm>
            <a:off x="8377881" y="5968314"/>
            <a:ext cx="3628073" cy="7392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Continue</a:t>
            </a:r>
          </a:p>
        </p:txBody>
      </p:sp>
      <p:pic>
        <p:nvPicPr>
          <p:cNvPr id="3" name="Soda10">
            <a:hlinkClick r:id="" action="ppaction://media"/>
            <a:extLst>
              <a:ext uri="{FF2B5EF4-FFF2-40B4-BE49-F238E27FC236}">
                <a16:creationId xmlns:a16="http://schemas.microsoft.com/office/drawing/2014/main" id="{B3BDF938-3542-4994-ADAC-C83A3F454C6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900581670"/>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a:extLst>
              <a:ext uri="{FF2B5EF4-FFF2-40B4-BE49-F238E27FC236}">
                <a16:creationId xmlns:a16="http://schemas.microsoft.com/office/drawing/2014/main" id="{D13A737C-A2C8-EE4D-B769-E1EA0D6C6356}"/>
              </a:ext>
            </a:extLst>
          </p:cNvPr>
          <p:cNvSpPr>
            <a:spLocks noGrp="1" noChangeArrowheads="1"/>
          </p:cNvSpPr>
          <p:nvPr>
            <p:ph type="subTitle" idx="1"/>
          </p:nvPr>
        </p:nvSpPr>
        <p:spPr>
          <a:xfrm>
            <a:off x="1" y="513292"/>
            <a:ext cx="3795888" cy="2336786"/>
          </a:xfrm>
        </p:spPr>
        <p:txBody>
          <a:bodyPr>
            <a:normAutofit/>
          </a:bodyPr>
          <a:lstStyle/>
          <a:p>
            <a:pPr algn="l" rtl="0" fontAlgn="base"/>
            <a:r>
              <a:rPr lang="en-US" sz="1800" b="0" i="0" dirty="0">
                <a:effectLst/>
              </a:rPr>
              <a:t>The ideal solution is to use a Strategy pattern.</a:t>
            </a:r>
          </a:p>
          <a:p>
            <a:pPr algn="l" rtl="0" fontAlgn="base"/>
            <a:endParaRPr lang="en-US" sz="1800" dirty="0"/>
          </a:p>
          <a:p>
            <a:pPr algn="l" rtl="0" fontAlgn="base"/>
            <a:endParaRPr lang="en-US" sz="1800" b="0" i="0" dirty="0">
              <a:effectLst/>
            </a:endParaRPr>
          </a:p>
        </p:txBody>
      </p:sp>
      <p:sp>
        <p:nvSpPr>
          <p:cNvPr id="6" name="Rectangle 2">
            <a:extLst>
              <a:ext uri="{FF2B5EF4-FFF2-40B4-BE49-F238E27FC236}">
                <a16:creationId xmlns:a16="http://schemas.microsoft.com/office/drawing/2014/main" id="{F1BD5812-6E7A-437F-BDBA-536C144623E6}"/>
              </a:ext>
            </a:extLst>
          </p:cNvPr>
          <p:cNvSpPr txBox="1">
            <a:spLocks noChangeArrowheads="1"/>
          </p:cNvSpPr>
          <p:nvPr/>
        </p:nvSpPr>
        <p:spPr bwMode="auto">
          <a:xfrm>
            <a:off x="-1" y="5292"/>
            <a:ext cx="3795889"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52" tIns="54426" rIns="108852" bIns="54426" anchor="ctr"/>
          <a:lstStyle>
            <a:lvl1pPr>
              <a:spcBef>
                <a:spcPct val="20000"/>
              </a:spcBef>
              <a:buFont typeface="Arial" charset="0"/>
              <a:buChar char="•"/>
              <a:defRPr sz="4600">
                <a:solidFill>
                  <a:schemeClr val="tx1"/>
                </a:solidFill>
                <a:latin typeface="Arial" charset="0"/>
                <a:ea typeface="MS PGothic" pitchFamily="34" charset="-128"/>
              </a:defRPr>
            </a:lvl1pPr>
            <a:lvl2pPr marL="1060450" indent="-407988">
              <a:spcBef>
                <a:spcPct val="20000"/>
              </a:spcBef>
              <a:buFont typeface="Arial" charset="0"/>
              <a:buChar char="–"/>
              <a:defRPr sz="4000">
                <a:solidFill>
                  <a:schemeClr val="tx1"/>
                </a:solidFill>
                <a:latin typeface="Arial" charset="0"/>
                <a:ea typeface="MS PGothic" pitchFamily="34" charset="-128"/>
              </a:defRPr>
            </a:lvl2pPr>
            <a:lvl3pPr marL="1631950" indent="-325438">
              <a:spcBef>
                <a:spcPct val="20000"/>
              </a:spcBef>
              <a:buFont typeface="Arial" charset="0"/>
              <a:buChar char="•"/>
              <a:defRPr sz="3400">
                <a:solidFill>
                  <a:schemeClr val="tx1"/>
                </a:solidFill>
                <a:latin typeface="Arial" charset="0"/>
                <a:ea typeface="MS PGothic" pitchFamily="34" charset="-128"/>
              </a:defRPr>
            </a:lvl3pPr>
            <a:lvl4pPr marL="2284413" indent="-325438">
              <a:spcBef>
                <a:spcPct val="20000"/>
              </a:spcBef>
              <a:buFont typeface="Arial" charset="0"/>
              <a:buChar char="–"/>
              <a:defRPr sz="2900">
                <a:solidFill>
                  <a:schemeClr val="tx1"/>
                </a:solidFill>
                <a:latin typeface="Arial" charset="0"/>
                <a:ea typeface="MS PGothic" pitchFamily="34" charset="-128"/>
              </a:defRPr>
            </a:lvl4pPr>
            <a:lvl5pPr marL="2938463" indent="-325438">
              <a:spcBef>
                <a:spcPct val="20000"/>
              </a:spcBef>
              <a:buFont typeface="Arial" charset="0"/>
              <a:buChar char="»"/>
              <a:defRPr sz="2900">
                <a:solidFill>
                  <a:schemeClr val="tx1"/>
                </a:solidFill>
                <a:latin typeface="Arial" charset="0"/>
                <a:ea typeface="MS PGothic" pitchFamily="34" charset="-128"/>
              </a:defRPr>
            </a:lvl5pPr>
            <a:lvl6pPr marL="33956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6pPr>
            <a:lvl7pPr marL="38528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7pPr>
            <a:lvl8pPr marL="43100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8pPr>
            <a:lvl9pPr marL="47672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9pPr>
          </a:lstStyle>
          <a:p>
            <a:pPr algn="ctr" eaLnBrk="1" hangingPunct="1">
              <a:spcBef>
                <a:spcPct val="0"/>
              </a:spcBef>
              <a:buFontTx/>
              <a:buNone/>
              <a:defRPr/>
            </a:pPr>
            <a:r>
              <a:rPr lang="en-US" altLang="en-US" sz="1800" dirty="0">
                <a:effectLst>
                  <a:outerShdw blurRad="38100" dist="38100" dir="2700000" algn="tl">
                    <a:srgbClr val="000000">
                      <a:alpha val="43137"/>
                    </a:srgbClr>
                  </a:outerShdw>
                </a:effectLst>
              </a:rPr>
              <a:t>Soda Formulation Review Quiz</a:t>
            </a:r>
            <a:endParaRPr lang="en-US" altLang="en-US" sz="2000" dirty="0">
              <a:effectLst>
                <a:outerShdw blurRad="38100" dist="38100" dir="2700000" algn="tl">
                  <a:srgbClr val="000000">
                    <a:alpha val="43137"/>
                  </a:srgbClr>
                </a:outerShdw>
              </a:effectLst>
            </a:endParaRPr>
          </a:p>
        </p:txBody>
      </p:sp>
      <p:pic>
        <p:nvPicPr>
          <p:cNvPr id="9" name="Picture 8">
            <a:extLst>
              <a:ext uri="{FF2B5EF4-FFF2-40B4-BE49-F238E27FC236}">
                <a16:creationId xmlns:a16="http://schemas.microsoft.com/office/drawing/2014/main" id="{C5A100D6-86F1-48E2-8133-3452564A4F1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795888" y="1"/>
            <a:ext cx="8396110" cy="6852708"/>
          </a:xfrm>
          <a:prstGeom prst="rect">
            <a:avLst/>
          </a:prstGeom>
        </p:spPr>
      </p:pic>
      <p:sp>
        <p:nvSpPr>
          <p:cNvPr id="7" name="Rectangle: Rounded Corners 6">
            <a:hlinkClick r:id="rId6" action="ppaction://hlinksldjump"/>
            <a:extLst>
              <a:ext uri="{FF2B5EF4-FFF2-40B4-BE49-F238E27FC236}">
                <a16:creationId xmlns:a16="http://schemas.microsoft.com/office/drawing/2014/main" id="{8609D0EC-6016-48A7-AA61-7F91EBE439EB}"/>
              </a:ext>
            </a:extLst>
          </p:cNvPr>
          <p:cNvSpPr/>
          <p:nvPr/>
        </p:nvSpPr>
        <p:spPr>
          <a:xfrm>
            <a:off x="223065" y="5056910"/>
            <a:ext cx="4096987" cy="16506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Return to </a:t>
            </a:r>
          </a:p>
          <a:p>
            <a:pPr algn="ctr"/>
            <a:r>
              <a:rPr lang="en-US" sz="3600" dirty="0"/>
              <a:t>Choices Screen</a:t>
            </a:r>
          </a:p>
        </p:txBody>
      </p:sp>
      <p:pic>
        <p:nvPicPr>
          <p:cNvPr id="3" name="Soda11">
            <a:hlinkClick r:id="" action="ppaction://media"/>
            <a:extLst>
              <a:ext uri="{FF2B5EF4-FFF2-40B4-BE49-F238E27FC236}">
                <a16:creationId xmlns:a16="http://schemas.microsoft.com/office/drawing/2014/main" id="{F0208BC5-65F3-464B-AC0C-D7E0B922E4D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4085280715"/>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24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person&#10;&#10;Description automatically generated">
            <a:extLst>
              <a:ext uri="{FF2B5EF4-FFF2-40B4-BE49-F238E27FC236}">
                <a16:creationId xmlns:a16="http://schemas.microsoft.com/office/drawing/2014/main" id="{22265CB8-FB23-4F6D-8A7E-EE7641C4C7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1685" y="0"/>
            <a:ext cx="5143500" cy="3333750"/>
          </a:xfrm>
          <a:prstGeom prst="rect">
            <a:avLst/>
          </a:prstGeom>
        </p:spPr>
      </p:pic>
      <p:sp>
        <p:nvSpPr>
          <p:cNvPr id="6" name="Rectangle 2">
            <a:extLst>
              <a:ext uri="{FF2B5EF4-FFF2-40B4-BE49-F238E27FC236}">
                <a16:creationId xmlns:a16="http://schemas.microsoft.com/office/drawing/2014/main" id="{F1BD5812-6E7A-437F-BDBA-536C144623E6}"/>
              </a:ext>
            </a:extLst>
          </p:cNvPr>
          <p:cNvSpPr txBox="1">
            <a:spLocks noChangeArrowheads="1"/>
          </p:cNvSpPr>
          <p:nvPr/>
        </p:nvSpPr>
        <p:spPr bwMode="auto">
          <a:xfrm>
            <a:off x="-1" y="5292"/>
            <a:ext cx="7051685" cy="41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52" tIns="54426" rIns="108852" bIns="54426" anchor="ctr"/>
          <a:lstStyle>
            <a:lvl1pPr>
              <a:spcBef>
                <a:spcPct val="20000"/>
              </a:spcBef>
              <a:buFont typeface="Arial" charset="0"/>
              <a:buChar char="•"/>
              <a:defRPr sz="4600">
                <a:solidFill>
                  <a:schemeClr val="tx1"/>
                </a:solidFill>
                <a:latin typeface="Arial" charset="0"/>
                <a:ea typeface="MS PGothic" pitchFamily="34" charset="-128"/>
              </a:defRPr>
            </a:lvl1pPr>
            <a:lvl2pPr marL="1060450" indent="-407988">
              <a:spcBef>
                <a:spcPct val="20000"/>
              </a:spcBef>
              <a:buFont typeface="Arial" charset="0"/>
              <a:buChar char="–"/>
              <a:defRPr sz="4000">
                <a:solidFill>
                  <a:schemeClr val="tx1"/>
                </a:solidFill>
                <a:latin typeface="Arial" charset="0"/>
                <a:ea typeface="MS PGothic" pitchFamily="34" charset="-128"/>
              </a:defRPr>
            </a:lvl2pPr>
            <a:lvl3pPr marL="1631950" indent="-325438">
              <a:spcBef>
                <a:spcPct val="20000"/>
              </a:spcBef>
              <a:buFont typeface="Arial" charset="0"/>
              <a:buChar char="•"/>
              <a:defRPr sz="3400">
                <a:solidFill>
                  <a:schemeClr val="tx1"/>
                </a:solidFill>
                <a:latin typeface="Arial" charset="0"/>
                <a:ea typeface="MS PGothic" pitchFamily="34" charset="-128"/>
              </a:defRPr>
            </a:lvl3pPr>
            <a:lvl4pPr marL="2284413" indent="-325438">
              <a:spcBef>
                <a:spcPct val="20000"/>
              </a:spcBef>
              <a:buFont typeface="Arial" charset="0"/>
              <a:buChar char="–"/>
              <a:defRPr sz="2900">
                <a:solidFill>
                  <a:schemeClr val="tx1"/>
                </a:solidFill>
                <a:latin typeface="Arial" charset="0"/>
                <a:ea typeface="MS PGothic" pitchFamily="34" charset="-128"/>
              </a:defRPr>
            </a:lvl4pPr>
            <a:lvl5pPr marL="2938463" indent="-325438">
              <a:spcBef>
                <a:spcPct val="20000"/>
              </a:spcBef>
              <a:buFont typeface="Arial" charset="0"/>
              <a:buChar char="»"/>
              <a:defRPr sz="2900">
                <a:solidFill>
                  <a:schemeClr val="tx1"/>
                </a:solidFill>
                <a:latin typeface="Arial" charset="0"/>
                <a:ea typeface="MS PGothic" pitchFamily="34" charset="-128"/>
              </a:defRPr>
            </a:lvl5pPr>
            <a:lvl6pPr marL="33956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6pPr>
            <a:lvl7pPr marL="38528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7pPr>
            <a:lvl8pPr marL="43100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8pPr>
            <a:lvl9pPr marL="47672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9pPr>
          </a:lstStyle>
          <a:p>
            <a:pPr algn="ctr" eaLnBrk="1" hangingPunct="1">
              <a:spcBef>
                <a:spcPct val="0"/>
              </a:spcBef>
              <a:buFontTx/>
              <a:buNone/>
              <a:defRPr/>
            </a:pPr>
            <a:r>
              <a:rPr lang="en-US" altLang="en-US" sz="1800" dirty="0">
                <a:effectLst>
                  <a:outerShdw blurRad="38100" dist="38100" dir="2700000" algn="tl">
                    <a:srgbClr val="000000">
                      <a:alpha val="43137"/>
                    </a:srgbClr>
                  </a:outerShdw>
                </a:effectLst>
              </a:rPr>
              <a:t>Soda Formulation Review Quiz - Bridge</a:t>
            </a:r>
            <a:endParaRPr lang="en-US" altLang="en-US" sz="2000" dirty="0">
              <a:effectLst>
                <a:outerShdw blurRad="38100" dist="38100" dir="2700000" algn="tl">
                  <a:srgbClr val="000000">
                    <a:alpha val="43137"/>
                  </a:srgbClr>
                </a:outerShdw>
              </a:effectLst>
            </a:endParaRPr>
          </a:p>
        </p:txBody>
      </p:sp>
      <p:sp>
        <p:nvSpPr>
          <p:cNvPr id="16" name="Speech Bubble: Rectangle 15">
            <a:extLst>
              <a:ext uri="{FF2B5EF4-FFF2-40B4-BE49-F238E27FC236}">
                <a16:creationId xmlns:a16="http://schemas.microsoft.com/office/drawing/2014/main" id="{4194F508-5856-437C-9676-E8EA1B26FC96}"/>
              </a:ext>
            </a:extLst>
          </p:cNvPr>
          <p:cNvSpPr/>
          <p:nvPr/>
        </p:nvSpPr>
        <p:spPr>
          <a:xfrm>
            <a:off x="3051959" y="748145"/>
            <a:ext cx="3562597" cy="2244436"/>
          </a:xfrm>
          <a:prstGeom prst="wedgeRectCallout">
            <a:avLst>
              <a:gd name="adj1" fmla="val 75452"/>
              <a:gd name="adj2" fmla="val -346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Almost. You might think the Bridge is the correct solution, click the Continue button to see why it is not.</a:t>
            </a:r>
          </a:p>
        </p:txBody>
      </p:sp>
      <p:sp>
        <p:nvSpPr>
          <p:cNvPr id="7" name="Rectangle: Rounded Corners 6">
            <a:hlinkClick r:id="rId6" action="ppaction://hlinksldjump"/>
            <a:extLst>
              <a:ext uri="{FF2B5EF4-FFF2-40B4-BE49-F238E27FC236}">
                <a16:creationId xmlns:a16="http://schemas.microsoft.com/office/drawing/2014/main" id="{EBEDC732-6BC2-4C2D-BEE0-527F1ED79427}"/>
              </a:ext>
            </a:extLst>
          </p:cNvPr>
          <p:cNvSpPr/>
          <p:nvPr/>
        </p:nvSpPr>
        <p:spPr>
          <a:xfrm>
            <a:off x="8377881" y="5968314"/>
            <a:ext cx="3628073" cy="7392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Continue</a:t>
            </a:r>
          </a:p>
        </p:txBody>
      </p:sp>
      <p:pic>
        <p:nvPicPr>
          <p:cNvPr id="4" name="Soda12">
            <a:hlinkClick r:id="" action="ppaction://media"/>
            <a:extLst>
              <a:ext uri="{FF2B5EF4-FFF2-40B4-BE49-F238E27FC236}">
                <a16:creationId xmlns:a16="http://schemas.microsoft.com/office/drawing/2014/main" id="{5E136CD8-3DF4-4F99-8AC8-C6E9C1BFB59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2857111283"/>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3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F1BD5812-6E7A-437F-BDBA-536C144623E6}"/>
              </a:ext>
            </a:extLst>
          </p:cNvPr>
          <p:cNvSpPr txBox="1">
            <a:spLocks noChangeArrowheads="1"/>
          </p:cNvSpPr>
          <p:nvPr/>
        </p:nvSpPr>
        <p:spPr bwMode="auto">
          <a:xfrm>
            <a:off x="-1" y="5292"/>
            <a:ext cx="3595817" cy="797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52" tIns="54426" rIns="108852" bIns="54426" anchor="ctr"/>
          <a:lstStyle>
            <a:lvl1pPr>
              <a:spcBef>
                <a:spcPct val="20000"/>
              </a:spcBef>
              <a:buFont typeface="Arial" charset="0"/>
              <a:buChar char="•"/>
              <a:defRPr sz="4600">
                <a:solidFill>
                  <a:schemeClr val="tx1"/>
                </a:solidFill>
                <a:latin typeface="Arial" charset="0"/>
                <a:ea typeface="MS PGothic" pitchFamily="34" charset="-128"/>
              </a:defRPr>
            </a:lvl1pPr>
            <a:lvl2pPr marL="1060450" indent="-407988">
              <a:spcBef>
                <a:spcPct val="20000"/>
              </a:spcBef>
              <a:buFont typeface="Arial" charset="0"/>
              <a:buChar char="–"/>
              <a:defRPr sz="4000">
                <a:solidFill>
                  <a:schemeClr val="tx1"/>
                </a:solidFill>
                <a:latin typeface="Arial" charset="0"/>
                <a:ea typeface="MS PGothic" pitchFamily="34" charset="-128"/>
              </a:defRPr>
            </a:lvl2pPr>
            <a:lvl3pPr marL="1631950" indent="-325438">
              <a:spcBef>
                <a:spcPct val="20000"/>
              </a:spcBef>
              <a:buFont typeface="Arial" charset="0"/>
              <a:buChar char="•"/>
              <a:defRPr sz="3400">
                <a:solidFill>
                  <a:schemeClr val="tx1"/>
                </a:solidFill>
                <a:latin typeface="Arial" charset="0"/>
                <a:ea typeface="MS PGothic" pitchFamily="34" charset="-128"/>
              </a:defRPr>
            </a:lvl3pPr>
            <a:lvl4pPr marL="2284413" indent="-325438">
              <a:spcBef>
                <a:spcPct val="20000"/>
              </a:spcBef>
              <a:buFont typeface="Arial" charset="0"/>
              <a:buChar char="–"/>
              <a:defRPr sz="2900">
                <a:solidFill>
                  <a:schemeClr val="tx1"/>
                </a:solidFill>
                <a:latin typeface="Arial" charset="0"/>
                <a:ea typeface="MS PGothic" pitchFamily="34" charset="-128"/>
              </a:defRPr>
            </a:lvl4pPr>
            <a:lvl5pPr marL="2938463" indent="-325438">
              <a:spcBef>
                <a:spcPct val="20000"/>
              </a:spcBef>
              <a:buFont typeface="Arial" charset="0"/>
              <a:buChar char="»"/>
              <a:defRPr sz="2900">
                <a:solidFill>
                  <a:schemeClr val="tx1"/>
                </a:solidFill>
                <a:latin typeface="Arial" charset="0"/>
                <a:ea typeface="MS PGothic" pitchFamily="34" charset="-128"/>
              </a:defRPr>
            </a:lvl5pPr>
            <a:lvl6pPr marL="33956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6pPr>
            <a:lvl7pPr marL="38528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7pPr>
            <a:lvl8pPr marL="43100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8pPr>
            <a:lvl9pPr marL="47672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9pPr>
          </a:lstStyle>
          <a:p>
            <a:pPr algn="ctr" eaLnBrk="1" hangingPunct="1">
              <a:spcBef>
                <a:spcPct val="0"/>
              </a:spcBef>
              <a:buFontTx/>
              <a:buNone/>
              <a:defRPr/>
            </a:pPr>
            <a:r>
              <a:rPr lang="en-US" altLang="en-US" sz="1800" dirty="0">
                <a:effectLst>
                  <a:outerShdw blurRad="38100" dist="38100" dir="2700000" algn="tl">
                    <a:srgbClr val="000000">
                      <a:alpha val="43137"/>
                    </a:srgbClr>
                  </a:outerShdw>
                </a:effectLst>
              </a:rPr>
              <a:t>Soda Formulation Review Quiz</a:t>
            </a:r>
          </a:p>
          <a:p>
            <a:pPr algn="ctr" eaLnBrk="1" hangingPunct="1">
              <a:spcBef>
                <a:spcPct val="0"/>
              </a:spcBef>
              <a:buFontTx/>
              <a:buNone/>
              <a:defRPr/>
            </a:pPr>
            <a:r>
              <a:rPr lang="en-US" altLang="en-US" sz="1800" dirty="0">
                <a:effectLst>
                  <a:outerShdw blurRad="38100" dist="38100" dir="2700000" algn="tl">
                    <a:srgbClr val="000000">
                      <a:alpha val="43137"/>
                    </a:srgbClr>
                  </a:outerShdw>
                </a:effectLst>
              </a:rPr>
              <a:t>Bridge</a:t>
            </a:r>
            <a:endParaRPr lang="en-US" altLang="en-US" sz="2000" dirty="0">
              <a:effectLst>
                <a:outerShdw blurRad="38100" dist="38100" dir="2700000" algn="tl">
                  <a:srgbClr val="000000">
                    <a:alpha val="43137"/>
                  </a:srgbClr>
                </a:outerShdw>
              </a:effectLst>
            </a:endParaRPr>
          </a:p>
        </p:txBody>
      </p:sp>
      <p:pic>
        <p:nvPicPr>
          <p:cNvPr id="3" name="Picture 2">
            <a:extLst>
              <a:ext uri="{FF2B5EF4-FFF2-40B4-BE49-F238E27FC236}">
                <a16:creationId xmlns:a16="http://schemas.microsoft.com/office/drawing/2014/main" id="{6FB5AAE8-F9E6-4648-A4EE-FF1B6C6C72B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781399" y="0"/>
            <a:ext cx="8402594" cy="6858000"/>
          </a:xfrm>
          <a:prstGeom prst="rect">
            <a:avLst/>
          </a:prstGeom>
        </p:spPr>
      </p:pic>
      <p:sp>
        <p:nvSpPr>
          <p:cNvPr id="2" name="TextBox 1">
            <a:extLst>
              <a:ext uri="{FF2B5EF4-FFF2-40B4-BE49-F238E27FC236}">
                <a16:creationId xmlns:a16="http://schemas.microsoft.com/office/drawing/2014/main" id="{FF2BB0FF-2D2A-4107-9E07-EFAD68BE17B8}"/>
              </a:ext>
            </a:extLst>
          </p:cNvPr>
          <p:cNvSpPr txBox="1"/>
          <p:nvPr/>
        </p:nvSpPr>
        <p:spPr>
          <a:xfrm>
            <a:off x="9242961" y="2166049"/>
            <a:ext cx="1373579" cy="4339650"/>
          </a:xfrm>
          <a:prstGeom prst="rect">
            <a:avLst/>
          </a:prstGeom>
          <a:noFill/>
        </p:spPr>
        <p:txBody>
          <a:bodyPr wrap="square" rtlCol="0">
            <a:spAutoFit/>
          </a:bodyPr>
          <a:lstStyle/>
          <a:p>
            <a:pPr algn="ctr"/>
            <a:r>
              <a:rPr lang="en-US" sz="13800" dirty="0">
                <a:solidFill>
                  <a:srgbClr val="C00000"/>
                </a:solidFill>
              </a:rPr>
              <a:t>X</a:t>
            </a:r>
            <a:br>
              <a:rPr lang="en-US" sz="13800" dirty="0">
                <a:solidFill>
                  <a:srgbClr val="C00000"/>
                </a:solidFill>
              </a:rPr>
            </a:br>
            <a:r>
              <a:rPr lang="en-US" sz="13800" dirty="0" err="1">
                <a:solidFill>
                  <a:srgbClr val="C00000"/>
                </a:solidFill>
              </a:rPr>
              <a:t>X</a:t>
            </a:r>
            <a:endParaRPr lang="en-US" sz="13800" dirty="0">
              <a:solidFill>
                <a:srgbClr val="C00000"/>
              </a:solidFill>
            </a:endParaRPr>
          </a:p>
        </p:txBody>
      </p:sp>
      <p:sp>
        <p:nvSpPr>
          <p:cNvPr id="8" name="Rectangle: Rounded Corners 7">
            <a:hlinkClick r:id="rId6" action="ppaction://hlinksldjump"/>
            <a:extLst>
              <a:ext uri="{FF2B5EF4-FFF2-40B4-BE49-F238E27FC236}">
                <a16:creationId xmlns:a16="http://schemas.microsoft.com/office/drawing/2014/main" id="{7302BCD8-8F69-4038-B156-7AC275FCD223}"/>
              </a:ext>
            </a:extLst>
          </p:cNvPr>
          <p:cNvSpPr/>
          <p:nvPr/>
        </p:nvSpPr>
        <p:spPr>
          <a:xfrm>
            <a:off x="198351" y="5056910"/>
            <a:ext cx="4096987" cy="16506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Return to </a:t>
            </a:r>
          </a:p>
          <a:p>
            <a:pPr algn="ctr"/>
            <a:r>
              <a:rPr lang="en-US" sz="3600" dirty="0"/>
              <a:t>Choices Screen</a:t>
            </a:r>
          </a:p>
        </p:txBody>
      </p:sp>
      <p:pic>
        <p:nvPicPr>
          <p:cNvPr id="9" name="Soda13">
            <a:hlinkClick r:id="" action="ppaction://media"/>
            <a:extLst>
              <a:ext uri="{FF2B5EF4-FFF2-40B4-BE49-F238E27FC236}">
                <a16:creationId xmlns:a16="http://schemas.microsoft.com/office/drawing/2014/main" id="{6794F957-0E85-498D-A7C4-15F91AD8FAA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868063512"/>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25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2"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608357E0-9625-4867-BF81-0EE4AE785F7E}"/>
              </a:ext>
            </a:extLst>
          </p:cNvPr>
          <p:cNvSpPr>
            <a:spLocks noGrp="1"/>
          </p:cNvSpPr>
          <p:nvPr>
            <p:ph type="title"/>
          </p:nvPr>
        </p:nvSpPr>
        <p:spPr>
          <a:xfrm>
            <a:off x="1098468" y="885651"/>
            <a:ext cx="3229803" cy="4624603"/>
          </a:xfrm>
        </p:spPr>
        <p:txBody>
          <a:bodyPr vert="horz" lIns="91440" tIns="45720" rIns="91440" bIns="45720" rtlCol="0" anchor="t">
            <a:normAutofit/>
          </a:bodyPr>
          <a:lstStyle/>
          <a:p>
            <a:r>
              <a:rPr lang="en-US" kern="1200" dirty="0">
                <a:solidFill>
                  <a:srgbClr val="FFFFFF"/>
                </a:solidFill>
                <a:latin typeface="+mj-lt"/>
                <a:ea typeface="+mj-ea"/>
                <a:cs typeface="+mj-cs"/>
              </a:rPr>
              <a:t>Soda Formulation Review Quiz</a:t>
            </a:r>
          </a:p>
        </p:txBody>
      </p:sp>
      <p:sp>
        <p:nvSpPr>
          <p:cNvPr id="4" name="TextBox 3">
            <a:extLst>
              <a:ext uri="{FF2B5EF4-FFF2-40B4-BE49-F238E27FC236}">
                <a16:creationId xmlns:a16="http://schemas.microsoft.com/office/drawing/2014/main" id="{D9C7B8F8-6A5C-43AA-A296-58058FCD5130}"/>
              </a:ext>
            </a:extLst>
          </p:cNvPr>
          <p:cNvSpPr txBox="1"/>
          <p:nvPr/>
        </p:nvSpPr>
        <p:spPr>
          <a:xfrm>
            <a:off x="4978708" y="563918"/>
            <a:ext cx="7213292" cy="6294081"/>
          </a:xfrm>
          <a:prstGeom prst="rect">
            <a:avLst/>
          </a:prstGeom>
        </p:spPr>
        <p:txBody>
          <a:bodyPr vert="horz" lIns="91440" tIns="45720" rIns="91440" bIns="45720" rtlCol="0" anchor="t" anchorCtr="0">
            <a:normAutofit/>
          </a:bodyPr>
          <a:lstStyle/>
          <a:p>
            <a:pPr>
              <a:defRPr/>
            </a:pPr>
            <a:r>
              <a:rPr lang="en-US" dirty="0">
                <a:effectLst>
                  <a:outerShdw blurRad="38100" dist="38100" dir="2700000" algn="tl">
                    <a:srgbClr val="000000">
                      <a:alpha val="43137"/>
                    </a:srgbClr>
                  </a:outerShdw>
                </a:effectLst>
                <a:ea typeface="Tahoma" panose="020B0604030504040204" pitchFamily="34" charset="0"/>
                <a:cs typeface="Tahoma" panose="020B0604030504040204" pitchFamily="34" charset="0"/>
              </a:rPr>
              <a:t>Note that, you are not expected to match the interface of the provided code. You are free to refactor the problem completely  as long as you maintain the same overall functionality. Some problems are best solved using the design patterns you have learned in class, others do not require the use of design patterns. </a:t>
            </a:r>
          </a:p>
          <a:p>
            <a:pPr>
              <a:defRPr/>
            </a:pPr>
            <a:endParaRPr lang="en-US" dirty="0">
              <a:effectLst>
                <a:outerShdw blurRad="38100" dist="38100" dir="2700000" algn="tl">
                  <a:srgbClr val="000000">
                    <a:alpha val="43137"/>
                  </a:srgbClr>
                </a:outerShdw>
              </a:effectLst>
              <a:ea typeface="Tahoma" panose="020B0604030504040204" pitchFamily="34" charset="0"/>
              <a:cs typeface="Tahoma" panose="020B0604030504040204" pitchFamily="34" charset="0"/>
            </a:endParaRPr>
          </a:p>
          <a:p>
            <a:pPr>
              <a:defRPr/>
            </a:pPr>
            <a:r>
              <a:rPr lang="en-US" dirty="0">
                <a:effectLst>
                  <a:outerShdw blurRad="38100" dist="38100" dir="2700000" algn="tl">
                    <a:srgbClr val="000000">
                      <a:alpha val="43137"/>
                    </a:srgbClr>
                  </a:outerShdw>
                </a:effectLst>
                <a:ea typeface="Tahoma" panose="020B0604030504040204" pitchFamily="34" charset="0"/>
                <a:cs typeface="Tahoma" panose="020B0604030504040204" pitchFamily="34" charset="0"/>
              </a:rPr>
              <a:t>To get full credit for a problem, you must determine if any design patterns are appropriate and if so, indicate which indicates design patterns you utilized and what classes represent the components of the design pattern within the UML as either a note or text annotation.  </a:t>
            </a:r>
          </a:p>
          <a:p>
            <a:pPr>
              <a:defRPr/>
            </a:pPr>
            <a:endParaRPr lang="en-US" dirty="0">
              <a:effectLst>
                <a:outerShdw blurRad="38100" dist="38100" dir="2700000" algn="tl">
                  <a:srgbClr val="000000">
                    <a:alpha val="43137"/>
                  </a:srgbClr>
                </a:outerShdw>
              </a:effectLst>
              <a:ea typeface="Tahoma" panose="020B0604030504040204" pitchFamily="34" charset="0"/>
              <a:cs typeface="Tahoma" panose="020B0604030504040204" pitchFamily="34" charset="0"/>
            </a:endParaRPr>
          </a:p>
          <a:p>
            <a:pPr>
              <a:defRPr/>
            </a:pPr>
            <a:r>
              <a:rPr lang="en-US" dirty="0">
                <a:effectLst>
                  <a:outerShdw blurRad="38100" dist="38100" dir="2700000" algn="tl">
                    <a:srgbClr val="000000">
                      <a:alpha val="43137"/>
                    </a:srgbClr>
                  </a:outerShdw>
                </a:effectLst>
                <a:ea typeface="Tahoma" panose="020B0604030504040204" pitchFamily="34" charset="0"/>
                <a:cs typeface="Tahoma" panose="020B0604030504040204" pitchFamily="34" charset="0"/>
              </a:rPr>
              <a:t>Please download the zip file (SodaFormulation.zip) which contains the improper code and when complete submit the UML.</a:t>
            </a:r>
          </a:p>
        </p:txBody>
      </p:sp>
      <p:sp>
        <p:nvSpPr>
          <p:cNvPr id="10" name="Rectangle: Rounded Corners 9">
            <a:hlinkClick r:id="rId5" action="ppaction://hlinksldjump"/>
            <a:extLst>
              <a:ext uri="{FF2B5EF4-FFF2-40B4-BE49-F238E27FC236}">
                <a16:creationId xmlns:a16="http://schemas.microsoft.com/office/drawing/2014/main" id="{376A9225-0D80-4EF4-9D9D-7E1E05AD51E5}"/>
              </a:ext>
            </a:extLst>
          </p:cNvPr>
          <p:cNvSpPr/>
          <p:nvPr/>
        </p:nvSpPr>
        <p:spPr>
          <a:xfrm>
            <a:off x="8377881" y="5968314"/>
            <a:ext cx="3628073" cy="7392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Continue</a:t>
            </a:r>
          </a:p>
        </p:txBody>
      </p:sp>
      <p:pic>
        <p:nvPicPr>
          <p:cNvPr id="5" name="Soda02">
            <a:hlinkClick r:id="" action="ppaction://media"/>
            <a:extLst>
              <a:ext uri="{FF2B5EF4-FFF2-40B4-BE49-F238E27FC236}">
                <a16:creationId xmlns:a16="http://schemas.microsoft.com/office/drawing/2014/main" id="{C5B77D47-4C06-49EA-A558-B8BE696CD1D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3789748266"/>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59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a:extLst>
              <a:ext uri="{FF2B5EF4-FFF2-40B4-BE49-F238E27FC236}">
                <a16:creationId xmlns:a16="http://schemas.microsoft.com/office/drawing/2014/main" id="{D13A737C-A2C8-EE4D-B769-E1EA0D6C6356}"/>
              </a:ext>
            </a:extLst>
          </p:cNvPr>
          <p:cNvSpPr>
            <a:spLocks noGrp="1" noChangeArrowheads="1"/>
          </p:cNvSpPr>
          <p:nvPr>
            <p:ph type="subTitle" idx="1"/>
          </p:nvPr>
        </p:nvSpPr>
        <p:spPr>
          <a:xfrm>
            <a:off x="0" y="513292"/>
            <a:ext cx="12192000" cy="4897438"/>
          </a:xfrm>
        </p:spPr>
        <p:txBody>
          <a:bodyPr>
            <a:normAutofit/>
          </a:bodyPr>
          <a:lstStyle/>
          <a:p>
            <a:pPr algn="l" rtl="0" fontAlgn="base"/>
            <a:r>
              <a:rPr lang="en-US" sz="1800" b="0" i="0" dirty="0">
                <a:effectLst/>
              </a:rPr>
              <a:t>A long time ago, Professor Salvage was a co-op student and bought a can of Coke. It had a Kosher for Passover stamp on it. He was puzzled. He knew that Coke had corn syrup as one of its ingredients, but corn syrup is not allowed during Passover. So, he called Coke and asked what was up with that!  The company explained that the label listed corn syrup and or cane sugar as ingredients.  Apparently, when they made a blend of Coke for Passover, the company changed the ingredients (from corn syrup to sugar) and added a </a:t>
            </a:r>
            <a:r>
              <a:rPr lang="en-US" sz="1800" b="0" i="1" dirty="0">
                <a:effectLst/>
              </a:rPr>
              <a:t>Kosher for Passover</a:t>
            </a:r>
            <a:r>
              <a:rPr lang="en-US" sz="1800" b="0" i="0" dirty="0">
                <a:effectLst/>
              </a:rPr>
              <a:t> stamp to the can, but didn’t have to change the ingredients on the can label, because of nifty labeling. </a:t>
            </a:r>
          </a:p>
        </p:txBody>
      </p:sp>
      <p:sp>
        <p:nvSpPr>
          <p:cNvPr id="6" name="Rectangle 2">
            <a:extLst>
              <a:ext uri="{FF2B5EF4-FFF2-40B4-BE49-F238E27FC236}">
                <a16:creationId xmlns:a16="http://schemas.microsoft.com/office/drawing/2014/main" id="{F1BD5812-6E7A-437F-BDBA-536C144623E6}"/>
              </a:ext>
            </a:extLst>
          </p:cNvPr>
          <p:cNvSpPr txBox="1">
            <a:spLocks noChangeArrowheads="1"/>
          </p:cNvSpPr>
          <p:nvPr/>
        </p:nvSpPr>
        <p:spPr bwMode="auto">
          <a:xfrm>
            <a:off x="0" y="5292"/>
            <a:ext cx="12192000" cy="358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52" tIns="54426" rIns="108852" bIns="54426" anchor="ctr"/>
          <a:lstStyle>
            <a:lvl1pPr>
              <a:spcBef>
                <a:spcPct val="20000"/>
              </a:spcBef>
              <a:buFont typeface="Arial" charset="0"/>
              <a:buChar char="•"/>
              <a:defRPr sz="4600">
                <a:solidFill>
                  <a:schemeClr val="tx1"/>
                </a:solidFill>
                <a:latin typeface="Arial" charset="0"/>
                <a:ea typeface="MS PGothic" pitchFamily="34" charset="-128"/>
              </a:defRPr>
            </a:lvl1pPr>
            <a:lvl2pPr marL="1060450" indent="-407988">
              <a:spcBef>
                <a:spcPct val="20000"/>
              </a:spcBef>
              <a:buFont typeface="Arial" charset="0"/>
              <a:buChar char="–"/>
              <a:defRPr sz="4000">
                <a:solidFill>
                  <a:schemeClr val="tx1"/>
                </a:solidFill>
                <a:latin typeface="Arial" charset="0"/>
                <a:ea typeface="MS PGothic" pitchFamily="34" charset="-128"/>
              </a:defRPr>
            </a:lvl2pPr>
            <a:lvl3pPr marL="1631950" indent="-325438">
              <a:spcBef>
                <a:spcPct val="20000"/>
              </a:spcBef>
              <a:buFont typeface="Arial" charset="0"/>
              <a:buChar char="•"/>
              <a:defRPr sz="3400">
                <a:solidFill>
                  <a:schemeClr val="tx1"/>
                </a:solidFill>
                <a:latin typeface="Arial" charset="0"/>
                <a:ea typeface="MS PGothic" pitchFamily="34" charset="-128"/>
              </a:defRPr>
            </a:lvl3pPr>
            <a:lvl4pPr marL="2284413" indent="-325438">
              <a:spcBef>
                <a:spcPct val="20000"/>
              </a:spcBef>
              <a:buFont typeface="Arial" charset="0"/>
              <a:buChar char="–"/>
              <a:defRPr sz="2900">
                <a:solidFill>
                  <a:schemeClr val="tx1"/>
                </a:solidFill>
                <a:latin typeface="Arial" charset="0"/>
                <a:ea typeface="MS PGothic" pitchFamily="34" charset="-128"/>
              </a:defRPr>
            </a:lvl4pPr>
            <a:lvl5pPr marL="2938463" indent="-325438">
              <a:spcBef>
                <a:spcPct val="20000"/>
              </a:spcBef>
              <a:buFont typeface="Arial" charset="0"/>
              <a:buChar char="»"/>
              <a:defRPr sz="2900">
                <a:solidFill>
                  <a:schemeClr val="tx1"/>
                </a:solidFill>
                <a:latin typeface="Arial" charset="0"/>
                <a:ea typeface="MS PGothic" pitchFamily="34" charset="-128"/>
              </a:defRPr>
            </a:lvl5pPr>
            <a:lvl6pPr marL="33956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6pPr>
            <a:lvl7pPr marL="38528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7pPr>
            <a:lvl8pPr marL="43100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8pPr>
            <a:lvl9pPr marL="47672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9pPr>
          </a:lstStyle>
          <a:p>
            <a:pPr algn="ctr" eaLnBrk="1" hangingPunct="1">
              <a:spcBef>
                <a:spcPct val="0"/>
              </a:spcBef>
              <a:buFontTx/>
              <a:buNone/>
              <a:defRPr/>
            </a:pPr>
            <a:r>
              <a:rPr lang="en-US" altLang="en-US" sz="1800" dirty="0">
                <a:effectLst>
                  <a:outerShdw blurRad="38100" dist="38100" dir="2700000" algn="tl">
                    <a:srgbClr val="000000">
                      <a:alpha val="43137"/>
                    </a:srgbClr>
                  </a:outerShdw>
                </a:effectLst>
              </a:rPr>
              <a:t>Soda Formulation Review Quiz</a:t>
            </a:r>
            <a:endParaRPr lang="en-US" altLang="en-US" sz="2000" dirty="0">
              <a:effectLst>
                <a:outerShdw blurRad="38100" dist="38100" dir="2700000" algn="tl">
                  <a:srgbClr val="000000">
                    <a:alpha val="43137"/>
                  </a:srgbClr>
                </a:outerShdw>
              </a:effectLst>
            </a:endParaRPr>
          </a:p>
        </p:txBody>
      </p:sp>
      <p:sp>
        <p:nvSpPr>
          <p:cNvPr id="4" name="Rectangle: Rounded Corners 3">
            <a:hlinkClick r:id="rId5" action="ppaction://hlinksldjump"/>
            <a:extLst>
              <a:ext uri="{FF2B5EF4-FFF2-40B4-BE49-F238E27FC236}">
                <a16:creationId xmlns:a16="http://schemas.microsoft.com/office/drawing/2014/main" id="{00A59DA1-4C4F-45F9-9737-797A9E14183A}"/>
              </a:ext>
            </a:extLst>
          </p:cNvPr>
          <p:cNvSpPr/>
          <p:nvPr/>
        </p:nvSpPr>
        <p:spPr>
          <a:xfrm>
            <a:off x="8377881" y="5968314"/>
            <a:ext cx="3628073" cy="7392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Continue</a:t>
            </a:r>
          </a:p>
        </p:txBody>
      </p:sp>
      <p:pic>
        <p:nvPicPr>
          <p:cNvPr id="3" name="Soda03">
            <a:hlinkClick r:id="" action="ppaction://media"/>
            <a:extLst>
              <a:ext uri="{FF2B5EF4-FFF2-40B4-BE49-F238E27FC236}">
                <a16:creationId xmlns:a16="http://schemas.microsoft.com/office/drawing/2014/main" id="{10C01231-3DD9-488F-8F28-02AABBC110E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92800" y="32258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3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a:extLst>
              <a:ext uri="{FF2B5EF4-FFF2-40B4-BE49-F238E27FC236}">
                <a16:creationId xmlns:a16="http://schemas.microsoft.com/office/drawing/2014/main" id="{D13A737C-A2C8-EE4D-B769-E1EA0D6C6356}"/>
              </a:ext>
            </a:extLst>
          </p:cNvPr>
          <p:cNvSpPr>
            <a:spLocks noGrp="1" noChangeArrowheads="1"/>
          </p:cNvSpPr>
          <p:nvPr>
            <p:ph type="subTitle" idx="1"/>
          </p:nvPr>
        </p:nvSpPr>
        <p:spPr>
          <a:xfrm>
            <a:off x="0" y="513292"/>
            <a:ext cx="12192000" cy="4897438"/>
          </a:xfrm>
        </p:spPr>
        <p:txBody>
          <a:bodyPr>
            <a:normAutofit/>
          </a:bodyPr>
          <a:lstStyle/>
          <a:p>
            <a:pPr algn="l" rtl="0" fontAlgn="base"/>
            <a:r>
              <a:rPr lang="en-US" sz="1800" b="0" i="0" dirty="0">
                <a:effectLst/>
              </a:rPr>
              <a:t>That’s the background for this question. Observe the PassoverExample.java code and its related files that simulates that switch in ingredients. Your assignment is to refactor the design of the code and create a UML diagram showing your new design. </a:t>
            </a:r>
          </a:p>
          <a:p>
            <a:pPr algn="l" rtl="0" fontAlgn="base"/>
            <a:endParaRPr lang="en-US" sz="1800" b="0" i="0" dirty="0">
              <a:effectLst/>
            </a:endParaRPr>
          </a:p>
          <a:p>
            <a:pPr algn="l" rtl="0" fontAlgn="base"/>
            <a:r>
              <a:rPr lang="en-US" sz="1800" b="0" i="0" dirty="0">
                <a:effectLst/>
              </a:rPr>
              <a:t>Additionally, you should show how your solution interacts with the external library (</a:t>
            </a:r>
            <a:r>
              <a:rPr lang="en-US" sz="1800" b="0" i="0" dirty="0" err="1">
                <a:effectLst/>
              </a:rPr>
              <a:t>net.sourceforge.zmanim.hebrewcalendar.JewishDate</a:t>
            </a:r>
            <a:r>
              <a:rPr lang="en-US" sz="1800" b="0" i="0" dirty="0">
                <a:effectLst/>
              </a:rPr>
              <a:t>). You don’t need to show every method or attribute in the library, just the public interface you would use in your solution. </a:t>
            </a:r>
          </a:p>
        </p:txBody>
      </p:sp>
      <p:sp>
        <p:nvSpPr>
          <p:cNvPr id="6" name="Rectangle 2">
            <a:extLst>
              <a:ext uri="{FF2B5EF4-FFF2-40B4-BE49-F238E27FC236}">
                <a16:creationId xmlns:a16="http://schemas.microsoft.com/office/drawing/2014/main" id="{F1BD5812-6E7A-437F-BDBA-536C144623E6}"/>
              </a:ext>
            </a:extLst>
          </p:cNvPr>
          <p:cNvSpPr txBox="1">
            <a:spLocks noChangeArrowheads="1"/>
          </p:cNvSpPr>
          <p:nvPr/>
        </p:nvSpPr>
        <p:spPr bwMode="auto">
          <a:xfrm>
            <a:off x="0" y="5292"/>
            <a:ext cx="12192000" cy="358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52" tIns="54426" rIns="108852" bIns="54426" anchor="ctr"/>
          <a:lstStyle>
            <a:lvl1pPr>
              <a:spcBef>
                <a:spcPct val="20000"/>
              </a:spcBef>
              <a:buFont typeface="Arial" charset="0"/>
              <a:buChar char="•"/>
              <a:defRPr sz="4600">
                <a:solidFill>
                  <a:schemeClr val="tx1"/>
                </a:solidFill>
                <a:latin typeface="Arial" charset="0"/>
                <a:ea typeface="MS PGothic" pitchFamily="34" charset="-128"/>
              </a:defRPr>
            </a:lvl1pPr>
            <a:lvl2pPr marL="1060450" indent="-407988">
              <a:spcBef>
                <a:spcPct val="20000"/>
              </a:spcBef>
              <a:buFont typeface="Arial" charset="0"/>
              <a:buChar char="–"/>
              <a:defRPr sz="4000">
                <a:solidFill>
                  <a:schemeClr val="tx1"/>
                </a:solidFill>
                <a:latin typeface="Arial" charset="0"/>
                <a:ea typeface="MS PGothic" pitchFamily="34" charset="-128"/>
              </a:defRPr>
            </a:lvl2pPr>
            <a:lvl3pPr marL="1631950" indent="-325438">
              <a:spcBef>
                <a:spcPct val="20000"/>
              </a:spcBef>
              <a:buFont typeface="Arial" charset="0"/>
              <a:buChar char="•"/>
              <a:defRPr sz="3400">
                <a:solidFill>
                  <a:schemeClr val="tx1"/>
                </a:solidFill>
                <a:latin typeface="Arial" charset="0"/>
                <a:ea typeface="MS PGothic" pitchFamily="34" charset="-128"/>
              </a:defRPr>
            </a:lvl3pPr>
            <a:lvl4pPr marL="2284413" indent="-325438">
              <a:spcBef>
                <a:spcPct val="20000"/>
              </a:spcBef>
              <a:buFont typeface="Arial" charset="0"/>
              <a:buChar char="–"/>
              <a:defRPr sz="2900">
                <a:solidFill>
                  <a:schemeClr val="tx1"/>
                </a:solidFill>
                <a:latin typeface="Arial" charset="0"/>
                <a:ea typeface="MS PGothic" pitchFamily="34" charset="-128"/>
              </a:defRPr>
            </a:lvl4pPr>
            <a:lvl5pPr marL="2938463" indent="-325438">
              <a:spcBef>
                <a:spcPct val="20000"/>
              </a:spcBef>
              <a:buFont typeface="Arial" charset="0"/>
              <a:buChar char="»"/>
              <a:defRPr sz="2900">
                <a:solidFill>
                  <a:schemeClr val="tx1"/>
                </a:solidFill>
                <a:latin typeface="Arial" charset="0"/>
                <a:ea typeface="MS PGothic" pitchFamily="34" charset="-128"/>
              </a:defRPr>
            </a:lvl5pPr>
            <a:lvl6pPr marL="33956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6pPr>
            <a:lvl7pPr marL="38528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7pPr>
            <a:lvl8pPr marL="43100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8pPr>
            <a:lvl9pPr marL="47672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9pPr>
          </a:lstStyle>
          <a:p>
            <a:pPr algn="ctr" eaLnBrk="1" hangingPunct="1">
              <a:spcBef>
                <a:spcPct val="0"/>
              </a:spcBef>
              <a:buFontTx/>
              <a:buNone/>
              <a:defRPr/>
            </a:pPr>
            <a:r>
              <a:rPr lang="en-US" altLang="en-US" sz="1800" dirty="0">
                <a:effectLst>
                  <a:outerShdw blurRad="38100" dist="38100" dir="2700000" algn="tl">
                    <a:srgbClr val="000000">
                      <a:alpha val="43137"/>
                    </a:srgbClr>
                  </a:outerShdw>
                </a:effectLst>
              </a:rPr>
              <a:t>Soda Formulation Review Quiz</a:t>
            </a:r>
            <a:endParaRPr lang="en-US" altLang="en-US" sz="2000" dirty="0">
              <a:effectLst>
                <a:outerShdw blurRad="38100" dist="38100" dir="2700000" algn="tl">
                  <a:srgbClr val="000000">
                    <a:alpha val="43137"/>
                  </a:srgbClr>
                </a:outerShdw>
              </a:effectLst>
            </a:endParaRPr>
          </a:p>
        </p:txBody>
      </p:sp>
      <p:sp>
        <p:nvSpPr>
          <p:cNvPr id="4" name="Rectangle: Rounded Corners 3">
            <a:hlinkClick r:id="rId5" action="ppaction://hlinksldjump"/>
            <a:extLst>
              <a:ext uri="{FF2B5EF4-FFF2-40B4-BE49-F238E27FC236}">
                <a16:creationId xmlns:a16="http://schemas.microsoft.com/office/drawing/2014/main" id="{2A39ACB8-35DC-42E6-8F6C-B5D436DDF445}"/>
              </a:ext>
            </a:extLst>
          </p:cNvPr>
          <p:cNvSpPr/>
          <p:nvPr/>
        </p:nvSpPr>
        <p:spPr>
          <a:xfrm>
            <a:off x="8377881" y="5968314"/>
            <a:ext cx="3628073" cy="7392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Continue</a:t>
            </a:r>
          </a:p>
        </p:txBody>
      </p:sp>
      <p:pic>
        <p:nvPicPr>
          <p:cNvPr id="3" name="Soda04">
            <a:hlinkClick r:id="" action="ppaction://media"/>
            <a:extLst>
              <a:ext uri="{FF2B5EF4-FFF2-40B4-BE49-F238E27FC236}">
                <a16:creationId xmlns:a16="http://schemas.microsoft.com/office/drawing/2014/main" id="{36C303C5-046F-438D-84A2-7B23B6D0D2C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92800" y="3225800"/>
            <a:ext cx="406400" cy="406400"/>
          </a:xfrm>
          <a:prstGeom prst="rect">
            <a:avLst/>
          </a:prstGeom>
        </p:spPr>
      </p:pic>
      <p:pic>
        <p:nvPicPr>
          <p:cNvPr id="1026" name="Picture 2" descr="California - New Rule Makes Kosher Coca-Cola Scarce At Passover ...">
            <a:extLst>
              <a:ext uri="{FF2B5EF4-FFF2-40B4-BE49-F238E27FC236}">
                <a16:creationId xmlns:a16="http://schemas.microsoft.com/office/drawing/2014/main" id="{A113284F-A5EF-4FDA-BD81-273BA652A7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4000500"/>
            <a:ext cx="381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6655770"/>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76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a:extLst>
              <a:ext uri="{FF2B5EF4-FFF2-40B4-BE49-F238E27FC236}">
                <a16:creationId xmlns:a16="http://schemas.microsoft.com/office/drawing/2014/main" id="{D13A737C-A2C8-EE4D-B769-E1EA0D6C6356}"/>
              </a:ext>
            </a:extLst>
          </p:cNvPr>
          <p:cNvSpPr>
            <a:spLocks noGrp="1" noChangeArrowheads="1"/>
          </p:cNvSpPr>
          <p:nvPr>
            <p:ph type="subTitle" idx="1"/>
          </p:nvPr>
        </p:nvSpPr>
        <p:spPr>
          <a:xfrm>
            <a:off x="0" y="513292"/>
            <a:ext cx="12192000" cy="4897438"/>
          </a:xfrm>
        </p:spPr>
        <p:txBody>
          <a:bodyPr>
            <a:normAutofit/>
          </a:bodyPr>
          <a:lstStyle/>
          <a:p>
            <a:pPr algn="l" rtl="0" fontAlgn="base"/>
            <a:r>
              <a:rPr lang="en-US" sz="1800" b="0" i="0" dirty="0">
                <a:effectLst/>
              </a:rPr>
              <a:t>What’s wrong with the original solution?</a:t>
            </a:r>
          </a:p>
          <a:p>
            <a:pPr algn="l" rtl="0" fontAlgn="base"/>
            <a:endParaRPr lang="en-US" sz="1800" dirty="0"/>
          </a:p>
          <a:p>
            <a:pPr algn="l" rtl="0" fontAlgn="base"/>
            <a:endParaRPr lang="en-US" sz="1800" b="0" i="0" dirty="0">
              <a:effectLst/>
            </a:endParaRPr>
          </a:p>
        </p:txBody>
      </p:sp>
      <p:sp>
        <p:nvSpPr>
          <p:cNvPr id="6" name="Rectangle 2">
            <a:extLst>
              <a:ext uri="{FF2B5EF4-FFF2-40B4-BE49-F238E27FC236}">
                <a16:creationId xmlns:a16="http://schemas.microsoft.com/office/drawing/2014/main" id="{F1BD5812-6E7A-437F-BDBA-536C144623E6}"/>
              </a:ext>
            </a:extLst>
          </p:cNvPr>
          <p:cNvSpPr txBox="1">
            <a:spLocks noChangeArrowheads="1"/>
          </p:cNvSpPr>
          <p:nvPr/>
        </p:nvSpPr>
        <p:spPr bwMode="auto">
          <a:xfrm>
            <a:off x="0" y="5292"/>
            <a:ext cx="4094884" cy="350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52" tIns="54426" rIns="108852" bIns="54426" anchor="ctr"/>
          <a:lstStyle>
            <a:lvl1pPr>
              <a:spcBef>
                <a:spcPct val="20000"/>
              </a:spcBef>
              <a:buFont typeface="Arial" charset="0"/>
              <a:buChar char="•"/>
              <a:defRPr sz="4600">
                <a:solidFill>
                  <a:schemeClr val="tx1"/>
                </a:solidFill>
                <a:latin typeface="Arial" charset="0"/>
                <a:ea typeface="MS PGothic" pitchFamily="34" charset="-128"/>
              </a:defRPr>
            </a:lvl1pPr>
            <a:lvl2pPr marL="1060450" indent="-407988">
              <a:spcBef>
                <a:spcPct val="20000"/>
              </a:spcBef>
              <a:buFont typeface="Arial" charset="0"/>
              <a:buChar char="–"/>
              <a:defRPr sz="4000">
                <a:solidFill>
                  <a:schemeClr val="tx1"/>
                </a:solidFill>
                <a:latin typeface="Arial" charset="0"/>
                <a:ea typeface="MS PGothic" pitchFamily="34" charset="-128"/>
              </a:defRPr>
            </a:lvl2pPr>
            <a:lvl3pPr marL="1631950" indent="-325438">
              <a:spcBef>
                <a:spcPct val="20000"/>
              </a:spcBef>
              <a:buFont typeface="Arial" charset="0"/>
              <a:buChar char="•"/>
              <a:defRPr sz="3400">
                <a:solidFill>
                  <a:schemeClr val="tx1"/>
                </a:solidFill>
                <a:latin typeface="Arial" charset="0"/>
                <a:ea typeface="MS PGothic" pitchFamily="34" charset="-128"/>
              </a:defRPr>
            </a:lvl3pPr>
            <a:lvl4pPr marL="2284413" indent="-325438">
              <a:spcBef>
                <a:spcPct val="20000"/>
              </a:spcBef>
              <a:buFont typeface="Arial" charset="0"/>
              <a:buChar char="–"/>
              <a:defRPr sz="2900">
                <a:solidFill>
                  <a:schemeClr val="tx1"/>
                </a:solidFill>
                <a:latin typeface="Arial" charset="0"/>
                <a:ea typeface="MS PGothic" pitchFamily="34" charset="-128"/>
              </a:defRPr>
            </a:lvl4pPr>
            <a:lvl5pPr marL="2938463" indent="-325438">
              <a:spcBef>
                <a:spcPct val="20000"/>
              </a:spcBef>
              <a:buFont typeface="Arial" charset="0"/>
              <a:buChar char="»"/>
              <a:defRPr sz="2900">
                <a:solidFill>
                  <a:schemeClr val="tx1"/>
                </a:solidFill>
                <a:latin typeface="Arial" charset="0"/>
                <a:ea typeface="MS PGothic" pitchFamily="34" charset="-128"/>
              </a:defRPr>
            </a:lvl5pPr>
            <a:lvl6pPr marL="33956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6pPr>
            <a:lvl7pPr marL="38528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7pPr>
            <a:lvl8pPr marL="43100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8pPr>
            <a:lvl9pPr marL="47672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9pPr>
          </a:lstStyle>
          <a:p>
            <a:pPr algn="ctr" eaLnBrk="1" hangingPunct="1">
              <a:spcBef>
                <a:spcPct val="0"/>
              </a:spcBef>
              <a:buFontTx/>
              <a:buNone/>
              <a:defRPr/>
            </a:pPr>
            <a:r>
              <a:rPr lang="en-US" altLang="en-US" sz="1800" dirty="0">
                <a:effectLst>
                  <a:outerShdw blurRad="38100" dist="38100" dir="2700000" algn="tl">
                    <a:srgbClr val="000000">
                      <a:alpha val="43137"/>
                    </a:srgbClr>
                  </a:outerShdw>
                </a:effectLst>
              </a:rPr>
              <a:t>Soda Formulation Review Quiz</a:t>
            </a:r>
            <a:endParaRPr lang="en-US" altLang="en-US" sz="2000" dirty="0">
              <a:effectLst>
                <a:outerShdw blurRad="38100" dist="38100" dir="2700000" algn="tl">
                  <a:srgbClr val="000000">
                    <a:alpha val="43137"/>
                  </a:srgbClr>
                </a:outerShdw>
              </a:effectLst>
            </a:endParaRPr>
          </a:p>
        </p:txBody>
      </p:sp>
      <p:pic>
        <p:nvPicPr>
          <p:cNvPr id="8" name="Picture 7" descr="A picture containing screenshot&#10;&#10;Description automatically generated">
            <a:extLst>
              <a:ext uri="{FF2B5EF4-FFF2-40B4-BE49-F238E27FC236}">
                <a16:creationId xmlns:a16="http://schemas.microsoft.com/office/drawing/2014/main" id="{AB762A1D-FE2B-4485-8485-AC37AC2FB6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51338" y="0"/>
            <a:ext cx="7440662" cy="6858000"/>
          </a:xfrm>
          <a:prstGeom prst="rect">
            <a:avLst/>
          </a:prstGeom>
        </p:spPr>
      </p:pic>
      <p:sp>
        <p:nvSpPr>
          <p:cNvPr id="5" name="Rectangle: Rounded Corners 4">
            <a:hlinkClick r:id="rId6" action="ppaction://hlinksldjump"/>
            <a:extLst>
              <a:ext uri="{FF2B5EF4-FFF2-40B4-BE49-F238E27FC236}">
                <a16:creationId xmlns:a16="http://schemas.microsoft.com/office/drawing/2014/main" id="{A360B1A7-CB13-4D68-A0AB-1413781F1CBA}"/>
              </a:ext>
            </a:extLst>
          </p:cNvPr>
          <p:cNvSpPr/>
          <p:nvPr/>
        </p:nvSpPr>
        <p:spPr>
          <a:xfrm>
            <a:off x="233405" y="5968314"/>
            <a:ext cx="3628073" cy="7392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Continue</a:t>
            </a:r>
          </a:p>
        </p:txBody>
      </p:sp>
      <p:pic>
        <p:nvPicPr>
          <p:cNvPr id="3" name="Soda05">
            <a:hlinkClick r:id="" action="ppaction://media"/>
            <a:extLst>
              <a:ext uri="{FF2B5EF4-FFF2-40B4-BE49-F238E27FC236}">
                <a16:creationId xmlns:a16="http://schemas.microsoft.com/office/drawing/2014/main" id="{D67F9D67-9E4B-445C-A4AC-69D751D2564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2890964059"/>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7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F1BD5812-6E7A-437F-BDBA-536C144623E6}"/>
              </a:ext>
            </a:extLst>
          </p:cNvPr>
          <p:cNvSpPr txBox="1">
            <a:spLocks noChangeArrowheads="1"/>
          </p:cNvSpPr>
          <p:nvPr/>
        </p:nvSpPr>
        <p:spPr bwMode="auto">
          <a:xfrm>
            <a:off x="0" y="5292"/>
            <a:ext cx="4094884" cy="350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52" tIns="54426" rIns="108852" bIns="54426" anchor="ctr"/>
          <a:lstStyle>
            <a:lvl1pPr>
              <a:spcBef>
                <a:spcPct val="20000"/>
              </a:spcBef>
              <a:buFont typeface="Arial" charset="0"/>
              <a:buChar char="•"/>
              <a:defRPr sz="4600">
                <a:solidFill>
                  <a:schemeClr val="tx1"/>
                </a:solidFill>
                <a:latin typeface="Arial" charset="0"/>
                <a:ea typeface="MS PGothic" pitchFamily="34" charset="-128"/>
              </a:defRPr>
            </a:lvl1pPr>
            <a:lvl2pPr marL="1060450" indent="-407988">
              <a:spcBef>
                <a:spcPct val="20000"/>
              </a:spcBef>
              <a:buFont typeface="Arial" charset="0"/>
              <a:buChar char="–"/>
              <a:defRPr sz="4000">
                <a:solidFill>
                  <a:schemeClr val="tx1"/>
                </a:solidFill>
                <a:latin typeface="Arial" charset="0"/>
                <a:ea typeface="MS PGothic" pitchFamily="34" charset="-128"/>
              </a:defRPr>
            </a:lvl2pPr>
            <a:lvl3pPr marL="1631950" indent="-325438">
              <a:spcBef>
                <a:spcPct val="20000"/>
              </a:spcBef>
              <a:buFont typeface="Arial" charset="0"/>
              <a:buChar char="•"/>
              <a:defRPr sz="3400">
                <a:solidFill>
                  <a:schemeClr val="tx1"/>
                </a:solidFill>
                <a:latin typeface="Arial" charset="0"/>
                <a:ea typeface="MS PGothic" pitchFamily="34" charset="-128"/>
              </a:defRPr>
            </a:lvl3pPr>
            <a:lvl4pPr marL="2284413" indent="-325438">
              <a:spcBef>
                <a:spcPct val="20000"/>
              </a:spcBef>
              <a:buFont typeface="Arial" charset="0"/>
              <a:buChar char="–"/>
              <a:defRPr sz="2900">
                <a:solidFill>
                  <a:schemeClr val="tx1"/>
                </a:solidFill>
                <a:latin typeface="Arial" charset="0"/>
                <a:ea typeface="MS PGothic" pitchFamily="34" charset="-128"/>
              </a:defRPr>
            </a:lvl4pPr>
            <a:lvl5pPr marL="2938463" indent="-325438">
              <a:spcBef>
                <a:spcPct val="20000"/>
              </a:spcBef>
              <a:buFont typeface="Arial" charset="0"/>
              <a:buChar char="»"/>
              <a:defRPr sz="2900">
                <a:solidFill>
                  <a:schemeClr val="tx1"/>
                </a:solidFill>
                <a:latin typeface="Arial" charset="0"/>
                <a:ea typeface="MS PGothic" pitchFamily="34" charset="-128"/>
              </a:defRPr>
            </a:lvl5pPr>
            <a:lvl6pPr marL="33956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6pPr>
            <a:lvl7pPr marL="38528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7pPr>
            <a:lvl8pPr marL="43100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8pPr>
            <a:lvl9pPr marL="47672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9pPr>
          </a:lstStyle>
          <a:p>
            <a:pPr algn="ctr" eaLnBrk="1" hangingPunct="1">
              <a:spcBef>
                <a:spcPct val="0"/>
              </a:spcBef>
              <a:buFontTx/>
              <a:buNone/>
              <a:defRPr/>
            </a:pPr>
            <a:r>
              <a:rPr lang="en-US" altLang="en-US" sz="1800" dirty="0">
                <a:effectLst>
                  <a:outerShdw blurRad="38100" dist="38100" dir="2700000" algn="tl">
                    <a:srgbClr val="000000">
                      <a:alpha val="43137"/>
                    </a:srgbClr>
                  </a:outerShdw>
                </a:effectLst>
              </a:rPr>
              <a:t>Soda Formulation Review Quiz</a:t>
            </a:r>
            <a:endParaRPr lang="en-US" altLang="en-US" sz="2000" dirty="0">
              <a:effectLst>
                <a:outerShdw blurRad="38100" dist="38100" dir="2700000" algn="tl">
                  <a:srgbClr val="000000">
                    <a:alpha val="43137"/>
                  </a:srgbClr>
                </a:outerShdw>
              </a:effectLst>
            </a:endParaRPr>
          </a:p>
        </p:txBody>
      </p:sp>
      <p:sp>
        <p:nvSpPr>
          <p:cNvPr id="9" name="Rectangle: Rounded Corners 8">
            <a:hlinkClick r:id="rId5" action="ppaction://hlinksldjump"/>
            <a:extLst>
              <a:ext uri="{FF2B5EF4-FFF2-40B4-BE49-F238E27FC236}">
                <a16:creationId xmlns:a16="http://schemas.microsoft.com/office/drawing/2014/main" id="{8229C579-198F-4E51-AD00-B1B6BC833306}"/>
              </a:ext>
            </a:extLst>
          </p:cNvPr>
          <p:cNvSpPr/>
          <p:nvPr/>
        </p:nvSpPr>
        <p:spPr>
          <a:xfrm>
            <a:off x="356260" y="3079668"/>
            <a:ext cx="4096987" cy="16506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Facade</a:t>
            </a:r>
          </a:p>
        </p:txBody>
      </p:sp>
      <p:sp>
        <p:nvSpPr>
          <p:cNvPr id="11" name="Rectangle: Rounded Corners 10">
            <a:hlinkClick r:id="rId6" action="ppaction://hlinksldjump"/>
            <a:extLst>
              <a:ext uri="{FF2B5EF4-FFF2-40B4-BE49-F238E27FC236}">
                <a16:creationId xmlns:a16="http://schemas.microsoft.com/office/drawing/2014/main" id="{8E7FE1BD-17A1-4D8B-8018-B9ED89D97C68}"/>
              </a:ext>
            </a:extLst>
          </p:cNvPr>
          <p:cNvSpPr/>
          <p:nvPr/>
        </p:nvSpPr>
        <p:spPr>
          <a:xfrm>
            <a:off x="4997533" y="3079668"/>
            <a:ext cx="4096987" cy="16506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Adapter</a:t>
            </a:r>
          </a:p>
        </p:txBody>
      </p:sp>
      <p:sp>
        <p:nvSpPr>
          <p:cNvPr id="12" name="Rectangle: Rounded Corners 11">
            <a:hlinkClick r:id="rId7" action="ppaction://hlinksldjump"/>
            <a:extLst>
              <a:ext uri="{FF2B5EF4-FFF2-40B4-BE49-F238E27FC236}">
                <a16:creationId xmlns:a16="http://schemas.microsoft.com/office/drawing/2014/main" id="{58655068-E9E7-4A1A-BF79-889EE9B13950}"/>
              </a:ext>
            </a:extLst>
          </p:cNvPr>
          <p:cNvSpPr/>
          <p:nvPr/>
        </p:nvSpPr>
        <p:spPr>
          <a:xfrm>
            <a:off x="356260" y="4997533"/>
            <a:ext cx="4096987" cy="16506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Strategy</a:t>
            </a:r>
          </a:p>
        </p:txBody>
      </p:sp>
      <p:sp>
        <p:nvSpPr>
          <p:cNvPr id="13" name="Rectangle: Rounded Corners 12">
            <a:hlinkClick r:id="rId8" action="ppaction://hlinksldjump"/>
            <a:extLst>
              <a:ext uri="{FF2B5EF4-FFF2-40B4-BE49-F238E27FC236}">
                <a16:creationId xmlns:a16="http://schemas.microsoft.com/office/drawing/2014/main" id="{F73825AF-4F00-4AFB-83EC-1820E00CECCD}"/>
              </a:ext>
            </a:extLst>
          </p:cNvPr>
          <p:cNvSpPr/>
          <p:nvPr/>
        </p:nvSpPr>
        <p:spPr>
          <a:xfrm>
            <a:off x="4997532" y="4997533"/>
            <a:ext cx="4096987" cy="16506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Bridge</a:t>
            </a:r>
          </a:p>
        </p:txBody>
      </p:sp>
      <p:sp>
        <p:nvSpPr>
          <p:cNvPr id="14" name="Rectangle: Rounded Corners 13">
            <a:hlinkClick r:id="rId9" action="ppaction://hlinksldjump"/>
            <a:extLst>
              <a:ext uri="{FF2B5EF4-FFF2-40B4-BE49-F238E27FC236}">
                <a16:creationId xmlns:a16="http://schemas.microsoft.com/office/drawing/2014/main" id="{04A731A2-187C-43F9-B389-2726742CA9BF}"/>
              </a:ext>
            </a:extLst>
          </p:cNvPr>
          <p:cNvSpPr/>
          <p:nvPr/>
        </p:nvSpPr>
        <p:spPr>
          <a:xfrm>
            <a:off x="356260" y="1161803"/>
            <a:ext cx="4096987" cy="16506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No Pattern</a:t>
            </a:r>
          </a:p>
        </p:txBody>
      </p:sp>
      <p:pic>
        <p:nvPicPr>
          <p:cNvPr id="2050" name="Picture 2" descr="Rey| 🌻 #rey #starwars #theriseofskywalker from @geek_carl on ...">
            <a:extLst>
              <a:ext uri="{FF2B5EF4-FFF2-40B4-BE49-F238E27FC236}">
                <a16:creationId xmlns:a16="http://schemas.microsoft.com/office/drawing/2014/main" id="{8824AE3E-5971-40F1-93D3-D8905406857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32769" y="0"/>
            <a:ext cx="2359231" cy="4185576"/>
          </a:xfrm>
          <a:prstGeom prst="rect">
            <a:avLst/>
          </a:prstGeom>
          <a:noFill/>
          <a:extLst>
            <a:ext uri="{909E8E84-426E-40DD-AFC4-6F175D3DCCD1}">
              <a14:hiddenFill xmlns:a14="http://schemas.microsoft.com/office/drawing/2010/main">
                <a:solidFill>
                  <a:srgbClr val="FFFFFF"/>
                </a:solidFill>
              </a14:hiddenFill>
            </a:ext>
          </a:extLst>
        </p:spPr>
      </p:pic>
      <p:sp>
        <p:nvSpPr>
          <p:cNvPr id="16" name="Speech Bubble: Rectangle 15">
            <a:extLst>
              <a:ext uri="{FF2B5EF4-FFF2-40B4-BE49-F238E27FC236}">
                <a16:creationId xmlns:a16="http://schemas.microsoft.com/office/drawing/2014/main" id="{4194F508-5856-437C-9676-E8EA1B26FC96}"/>
              </a:ext>
            </a:extLst>
          </p:cNvPr>
          <p:cNvSpPr/>
          <p:nvPr/>
        </p:nvSpPr>
        <p:spPr>
          <a:xfrm>
            <a:off x="5913912" y="617517"/>
            <a:ext cx="3562597" cy="1650670"/>
          </a:xfrm>
          <a:prstGeom prst="wedgeRectCallout">
            <a:avLst>
              <a:gd name="adj1" fmla="val 75452"/>
              <a:gd name="adj2" fmla="val -346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Which design pattern is appropriate to solve this problem?</a:t>
            </a:r>
          </a:p>
        </p:txBody>
      </p:sp>
      <p:pic>
        <p:nvPicPr>
          <p:cNvPr id="3" name="Soda06">
            <a:hlinkClick r:id="" action="ppaction://media"/>
            <a:extLst>
              <a:ext uri="{FF2B5EF4-FFF2-40B4-BE49-F238E27FC236}">
                <a16:creationId xmlns:a16="http://schemas.microsoft.com/office/drawing/2014/main" id="{6D8C2E95-21E7-418F-BBFD-12A819869098}"/>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3278164168"/>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38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F1BD5812-6E7A-437F-BDBA-536C144623E6}"/>
              </a:ext>
            </a:extLst>
          </p:cNvPr>
          <p:cNvSpPr txBox="1">
            <a:spLocks noChangeArrowheads="1"/>
          </p:cNvSpPr>
          <p:nvPr/>
        </p:nvSpPr>
        <p:spPr bwMode="auto">
          <a:xfrm>
            <a:off x="0" y="5291"/>
            <a:ext cx="12192000" cy="398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52" tIns="54426" rIns="108852" bIns="54426" anchor="ctr"/>
          <a:lstStyle>
            <a:lvl1pPr>
              <a:spcBef>
                <a:spcPct val="20000"/>
              </a:spcBef>
              <a:buFont typeface="Arial" charset="0"/>
              <a:buChar char="•"/>
              <a:defRPr sz="4600">
                <a:solidFill>
                  <a:schemeClr val="tx1"/>
                </a:solidFill>
                <a:latin typeface="Arial" charset="0"/>
                <a:ea typeface="MS PGothic" pitchFamily="34" charset="-128"/>
              </a:defRPr>
            </a:lvl1pPr>
            <a:lvl2pPr marL="1060450" indent="-407988">
              <a:spcBef>
                <a:spcPct val="20000"/>
              </a:spcBef>
              <a:buFont typeface="Arial" charset="0"/>
              <a:buChar char="–"/>
              <a:defRPr sz="4000">
                <a:solidFill>
                  <a:schemeClr val="tx1"/>
                </a:solidFill>
                <a:latin typeface="Arial" charset="0"/>
                <a:ea typeface="MS PGothic" pitchFamily="34" charset="-128"/>
              </a:defRPr>
            </a:lvl2pPr>
            <a:lvl3pPr marL="1631950" indent="-325438">
              <a:spcBef>
                <a:spcPct val="20000"/>
              </a:spcBef>
              <a:buFont typeface="Arial" charset="0"/>
              <a:buChar char="•"/>
              <a:defRPr sz="3400">
                <a:solidFill>
                  <a:schemeClr val="tx1"/>
                </a:solidFill>
                <a:latin typeface="Arial" charset="0"/>
                <a:ea typeface="MS PGothic" pitchFamily="34" charset="-128"/>
              </a:defRPr>
            </a:lvl3pPr>
            <a:lvl4pPr marL="2284413" indent="-325438">
              <a:spcBef>
                <a:spcPct val="20000"/>
              </a:spcBef>
              <a:buFont typeface="Arial" charset="0"/>
              <a:buChar char="–"/>
              <a:defRPr sz="2900">
                <a:solidFill>
                  <a:schemeClr val="tx1"/>
                </a:solidFill>
                <a:latin typeface="Arial" charset="0"/>
                <a:ea typeface="MS PGothic" pitchFamily="34" charset="-128"/>
              </a:defRPr>
            </a:lvl4pPr>
            <a:lvl5pPr marL="2938463" indent="-325438">
              <a:spcBef>
                <a:spcPct val="20000"/>
              </a:spcBef>
              <a:buFont typeface="Arial" charset="0"/>
              <a:buChar char="»"/>
              <a:defRPr sz="2900">
                <a:solidFill>
                  <a:schemeClr val="tx1"/>
                </a:solidFill>
                <a:latin typeface="Arial" charset="0"/>
                <a:ea typeface="MS PGothic" pitchFamily="34" charset="-128"/>
              </a:defRPr>
            </a:lvl5pPr>
            <a:lvl6pPr marL="33956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6pPr>
            <a:lvl7pPr marL="38528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7pPr>
            <a:lvl8pPr marL="43100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8pPr>
            <a:lvl9pPr marL="47672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9pPr>
          </a:lstStyle>
          <a:p>
            <a:pPr algn="ctr" eaLnBrk="1" hangingPunct="1">
              <a:spcBef>
                <a:spcPct val="0"/>
              </a:spcBef>
              <a:buFontTx/>
              <a:buNone/>
              <a:defRPr/>
            </a:pPr>
            <a:r>
              <a:rPr lang="en-US" altLang="en-US" sz="1800" dirty="0">
                <a:effectLst>
                  <a:outerShdw blurRad="38100" dist="38100" dir="2700000" algn="tl">
                    <a:srgbClr val="000000">
                      <a:alpha val="43137"/>
                    </a:srgbClr>
                  </a:outerShdw>
                </a:effectLst>
              </a:rPr>
              <a:t>Soda Formulation Review Quiz – No Pattern</a:t>
            </a:r>
            <a:endParaRPr lang="en-US" altLang="en-US" sz="2000" dirty="0">
              <a:effectLst>
                <a:outerShdw blurRad="38100" dist="38100" dir="2700000" algn="tl">
                  <a:srgbClr val="000000">
                    <a:alpha val="43137"/>
                  </a:srgbClr>
                </a:outerShdw>
              </a:effectLst>
            </a:endParaRPr>
          </a:p>
        </p:txBody>
      </p:sp>
      <p:sp>
        <p:nvSpPr>
          <p:cNvPr id="12" name="Rectangle: Rounded Corners 11">
            <a:hlinkClick r:id="rId5" action="ppaction://hlinksldjump"/>
            <a:extLst>
              <a:ext uri="{FF2B5EF4-FFF2-40B4-BE49-F238E27FC236}">
                <a16:creationId xmlns:a16="http://schemas.microsoft.com/office/drawing/2014/main" id="{58655068-E9E7-4A1A-BF79-889EE9B13950}"/>
              </a:ext>
            </a:extLst>
          </p:cNvPr>
          <p:cNvSpPr/>
          <p:nvPr/>
        </p:nvSpPr>
        <p:spPr>
          <a:xfrm>
            <a:off x="7908967" y="5056910"/>
            <a:ext cx="4096987" cy="16506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Return to </a:t>
            </a:r>
          </a:p>
          <a:p>
            <a:pPr algn="ctr"/>
            <a:r>
              <a:rPr lang="en-US" sz="3600" dirty="0"/>
              <a:t>Choices Screen</a:t>
            </a:r>
          </a:p>
        </p:txBody>
      </p:sp>
      <p:pic>
        <p:nvPicPr>
          <p:cNvPr id="4098" name="Picture 2" descr="Star Wars: Episode 9' Leaks: Rey's &quot;Nothing&quot; Origins May Be Retconned">
            <a:extLst>
              <a:ext uri="{FF2B5EF4-FFF2-40B4-BE49-F238E27FC236}">
                <a16:creationId xmlns:a16="http://schemas.microsoft.com/office/drawing/2014/main" id="{33585053-1990-41CF-8E2C-44F7AA0E9D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002" y="617517"/>
            <a:ext cx="6096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Rectangle 1">
            <a:extLst>
              <a:ext uri="{FF2B5EF4-FFF2-40B4-BE49-F238E27FC236}">
                <a16:creationId xmlns:a16="http://schemas.microsoft.com/office/drawing/2014/main" id="{9576C0D0-0EC3-4548-A2E6-2000712D9DD1}"/>
              </a:ext>
            </a:extLst>
          </p:cNvPr>
          <p:cNvSpPr/>
          <p:nvPr/>
        </p:nvSpPr>
        <p:spPr>
          <a:xfrm>
            <a:off x="6507678" y="950026"/>
            <a:ext cx="4773880" cy="1911927"/>
          </a:xfrm>
          <a:prstGeom prst="wedgeRectCallout">
            <a:avLst>
              <a:gd name="adj1" fmla="val -74316"/>
              <a:gd name="adj2" fmla="val 78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fontAlgn="base"/>
            <a:r>
              <a:rPr lang="en-US" sz="2800" b="0" i="0" dirty="0">
                <a:effectLst/>
              </a:rPr>
              <a:t>Try again, you can definitely apply a design pattern to refactor this problem.</a:t>
            </a:r>
          </a:p>
        </p:txBody>
      </p:sp>
      <p:pic>
        <p:nvPicPr>
          <p:cNvPr id="4" name="Soda07">
            <a:hlinkClick r:id="" action="ppaction://media"/>
            <a:extLst>
              <a:ext uri="{FF2B5EF4-FFF2-40B4-BE49-F238E27FC236}">
                <a16:creationId xmlns:a16="http://schemas.microsoft.com/office/drawing/2014/main" id="{94F960DB-AA15-424B-B3CC-6409A2768B2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4025306583"/>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2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person, person, holding, person&#10;&#10;Description automatically generated">
            <a:extLst>
              <a:ext uri="{FF2B5EF4-FFF2-40B4-BE49-F238E27FC236}">
                <a16:creationId xmlns:a16="http://schemas.microsoft.com/office/drawing/2014/main" id="{AF59A526-EF17-4A70-AA38-6982674D9D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8500" y="0"/>
            <a:ext cx="5143500" cy="3333750"/>
          </a:xfrm>
          <a:prstGeom prst="rect">
            <a:avLst/>
          </a:prstGeom>
        </p:spPr>
      </p:pic>
      <p:sp>
        <p:nvSpPr>
          <p:cNvPr id="6" name="Rectangle 2">
            <a:extLst>
              <a:ext uri="{FF2B5EF4-FFF2-40B4-BE49-F238E27FC236}">
                <a16:creationId xmlns:a16="http://schemas.microsoft.com/office/drawing/2014/main" id="{F1BD5812-6E7A-437F-BDBA-536C144623E6}"/>
              </a:ext>
            </a:extLst>
          </p:cNvPr>
          <p:cNvSpPr txBox="1">
            <a:spLocks noChangeArrowheads="1"/>
          </p:cNvSpPr>
          <p:nvPr/>
        </p:nvSpPr>
        <p:spPr bwMode="auto">
          <a:xfrm>
            <a:off x="0" y="5291"/>
            <a:ext cx="7048500" cy="43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52" tIns="54426" rIns="108852" bIns="54426" anchor="ctr"/>
          <a:lstStyle>
            <a:lvl1pPr>
              <a:spcBef>
                <a:spcPct val="20000"/>
              </a:spcBef>
              <a:buFont typeface="Arial" charset="0"/>
              <a:buChar char="•"/>
              <a:defRPr sz="4600">
                <a:solidFill>
                  <a:schemeClr val="tx1"/>
                </a:solidFill>
                <a:latin typeface="Arial" charset="0"/>
                <a:ea typeface="MS PGothic" pitchFamily="34" charset="-128"/>
              </a:defRPr>
            </a:lvl1pPr>
            <a:lvl2pPr marL="1060450" indent="-407988">
              <a:spcBef>
                <a:spcPct val="20000"/>
              </a:spcBef>
              <a:buFont typeface="Arial" charset="0"/>
              <a:buChar char="–"/>
              <a:defRPr sz="4000">
                <a:solidFill>
                  <a:schemeClr val="tx1"/>
                </a:solidFill>
                <a:latin typeface="Arial" charset="0"/>
                <a:ea typeface="MS PGothic" pitchFamily="34" charset="-128"/>
              </a:defRPr>
            </a:lvl2pPr>
            <a:lvl3pPr marL="1631950" indent="-325438">
              <a:spcBef>
                <a:spcPct val="20000"/>
              </a:spcBef>
              <a:buFont typeface="Arial" charset="0"/>
              <a:buChar char="•"/>
              <a:defRPr sz="3400">
                <a:solidFill>
                  <a:schemeClr val="tx1"/>
                </a:solidFill>
                <a:latin typeface="Arial" charset="0"/>
                <a:ea typeface="MS PGothic" pitchFamily="34" charset="-128"/>
              </a:defRPr>
            </a:lvl3pPr>
            <a:lvl4pPr marL="2284413" indent="-325438">
              <a:spcBef>
                <a:spcPct val="20000"/>
              </a:spcBef>
              <a:buFont typeface="Arial" charset="0"/>
              <a:buChar char="–"/>
              <a:defRPr sz="2900">
                <a:solidFill>
                  <a:schemeClr val="tx1"/>
                </a:solidFill>
                <a:latin typeface="Arial" charset="0"/>
                <a:ea typeface="MS PGothic" pitchFamily="34" charset="-128"/>
              </a:defRPr>
            </a:lvl4pPr>
            <a:lvl5pPr marL="2938463" indent="-325438">
              <a:spcBef>
                <a:spcPct val="20000"/>
              </a:spcBef>
              <a:buFont typeface="Arial" charset="0"/>
              <a:buChar char="»"/>
              <a:defRPr sz="2900">
                <a:solidFill>
                  <a:schemeClr val="tx1"/>
                </a:solidFill>
                <a:latin typeface="Arial" charset="0"/>
                <a:ea typeface="MS PGothic" pitchFamily="34" charset="-128"/>
              </a:defRPr>
            </a:lvl5pPr>
            <a:lvl6pPr marL="33956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6pPr>
            <a:lvl7pPr marL="38528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7pPr>
            <a:lvl8pPr marL="43100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8pPr>
            <a:lvl9pPr marL="47672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9pPr>
          </a:lstStyle>
          <a:p>
            <a:pPr algn="ctr" eaLnBrk="1" hangingPunct="1">
              <a:spcBef>
                <a:spcPct val="0"/>
              </a:spcBef>
              <a:buFontTx/>
              <a:buNone/>
              <a:defRPr/>
            </a:pPr>
            <a:r>
              <a:rPr lang="en-US" altLang="en-US" sz="1800" dirty="0">
                <a:effectLst>
                  <a:outerShdw blurRad="38100" dist="38100" dir="2700000" algn="tl">
                    <a:srgbClr val="000000">
                      <a:alpha val="43137"/>
                    </a:srgbClr>
                  </a:outerShdw>
                </a:effectLst>
              </a:rPr>
              <a:t>Soda Formulation Review Quiz - Facade</a:t>
            </a:r>
            <a:endParaRPr lang="en-US" altLang="en-US" sz="2000" dirty="0">
              <a:effectLst>
                <a:outerShdw blurRad="38100" dist="38100" dir="2700000" algn="tl">
                  <a:srgbClr val="000000">
                    <a:alpha val="43137"/>
                  </a:srgbClr>
                </a:outerShdw>
              </a:effectLst>
            </a:endParaRPr>
          </a:p>
        </p:txBody>
      </p:sp>
      <p:sp>
        <p:nvSpPr>
          <p:cNvPr id="2" name="Speech Bubble: Rectangle 1">
            <a:extLst>
              <a:ext uri="{FF2B5EF4-FFF2-40B4-BE49-F238E27FC236}">
                <a16:creationId xmlns:a16="http://schemas.microsoft.com/office/drawing/2014/main" id="{9576C0D0-0EC3-4548-A2E6-2000712D9DD1}"/>
              </a:ext>
            </a:extLst>
          </p:cNvPr>
          <p:cNvSpPr/>
          <p:nvPr/>
        </p:nvSpPr>
        <p:spPr>
          <a:xfrm>
            <a:off x="1484416" y="558140"/>
            <a:ext cx="4773880" cy="1911927"/>
          </a:xfrm>
          <a:prstGeom prst="wedgeRectCallout">
            <a:avLst>
              <a:gd name="adj1" fmla="val 68968"/>
              <a:gd name="adj2" fmla="val -207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fontAlgn="base"/>
            <a:r>
              <a:rPr lang="en-US" sz="2800" dirty="0"/>
              <a:t>The façade design pattern does not help solve this problem. You must reach out to other solutions.</a:t>
            </a:r>
            <a:endParaRPr lang="en-US" sz="2800" b="0" i="0" dirty="0">
              <a:effectLst/>
            </a:endParaRPr>
          </a:p>
        </p:txBody>
      </p:sp>
      <p:sp>
        <p:nvSpPr>
          <p:cNvPr id="7" name="Rectangle: Rounded Corners 6">
            <a:hlinkClick r:id="rId6" action="ppaction://hlinksldjump"/>
            <a:extLst>
              <a:ext uri="{FF2B5EF4-FFF2-40B4-BE49-F238E27FC236}">
                <a16:creationId xmlns:a16="http://schemas.microsoft.com/office/drawing/2014/main" id="{B573F7DF-E77A-4C6A-86CB-C9AFE4C92E95}"/>
              </a:ext>
            </a:extLst>
          </p:cNvPr>
          <p:cNvSpPr/>
          <p:nvPr/>
        </p:nvSpPr>
        <p:spPr>
          <a:xfrm>
            <a:off x="7908967" y="5056910"/>
            <a:ext cx="4096987" cy="16506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Return to </a:t>
            </a:r>
          </a:p>
          <a:p>
            <a:pPr algn="ctr"/>
            <a:r>
              <a:rPr lang="en-US" sz="3600" dirty="0"/>
              <a:t>Choices Screen</a:t>
            </a:r>
          </a:p>
        </p:txBody>
      </p:sp>
      <p:pic>
        <p:nvPicPr>
          <p:cNvPr id="5" name="Soda08">
            <a:hlinkClick r:id="" action="ppaction://media"/>
            <a:extLst>
              <a:ext uri="{FF2B5EF4-FFF2-40B4-BE49-F238E27FC236}">
                <a16:creationId xmlns:a16="http://schemas.microsoft.com/office/drawing/2014/main" id="{59AC34DA-2FF1-42EE-83C5-AB528BB5523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2310949897"/>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05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person&#10;&#10;Description automatically generated">
            <a:extLst>
              <a:ext uri="{FF2B5EF4-FFF2-40B4-BE49-F238E27FC236}">
                <a16:creationId xmlns:a16="http://schemas.microsoft.com/office/drawing/2014/main" id="{D5A78C47-8050-49BE-B37E-7E07955E30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33360" y="0"/>
            <a:ext cx="3558639" cy="4448299"/>
          </a:xfrm>
          <a:prstGeom prst="rect">
            <a:avLst/>
          </a:prstGeom>
        </p:spPr>
      </p:pic>
      <p:sp>
        <p:nvSpPr>
          <p:cNvPr id="6" name="Rectangle 2">
            <a:extLst>
              <a:ext uri="{FF2B5EF4-FFF2-40B4-BE49-F238E27FC236}">
                <a16:creationId xmlns:a16="http://schemas.microsoft.com/office/drawing/2014/main" id="{F1BD5812-6E7A-437F-BDBA-536C144623E6}"/>
              </a:ext>
            </a:extLst>
          </p:cNvPr>
          <p:cNvSpPr txBox="1">
            <a:spLocks noChangeArrowheads="1"/>
          </p:cNvSpPr>
          <p:nvPr/>
        </p:nvSpPr>
        <p:spPr bwMode="auto">
          <a:xfrm>
            <a:off x="0" y="5291"/>
            <a:ext cx="7048500" cy="43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52" tIns="54426" rIns="108852" bIns="54426" anchor="ctr"/>
          <a:lstStyle>
            <a:lvl1pPr>
              <a:spcBef>
                <a:spcPct val="20000"/>
              </a:spcBef>
              <a:buFont typeface="Arial" charset="0"/>
              <a:buChar char="•"/>
              <a:defRPr sz="4600">
                <a:solidFill>
                  <a:schemeClr val="tx1"/>
                </a:solidFill>
                <a:latin typeface="Arial" charset="0"/>
                <a:ea typeface="MS PGothic" pitchFamily="34" charset="-128"/>
              </a:defRPr>
            </a:lvl1pPr>
            <a:lvl2pPr marL="1060450" indent="-407988">
              <a:spcBef>
                <a:spcPct val="20000"/>
              </a:spcBef>
              <a:buFont typeface="Arial" charset="0"/>
              <a:buChar char="–"/>
              <a:defRPr sz="4000">
                <a:solidFill>
                  <a:schemeClr val="tx1"/>
                </a:solidFill>
                <a:latin typeface="Arial" charset="0"/>
                <a:ea typeface="MS PGothic" pitchFamily="34" charset="-128"/>
              </a:defRPr>
            </a:lvl2pPr>
            <a:lvl3pPr marL="1631950" indent="-325438">
              <a:spcBef>
                <a:spcPct val="20000"/>
              </a:spcBef>
              <a:buFont typeface="Arial" charset="0"/>
              <a:buChar char="•"/>
              <a:defRPr sz="3400">
                <a:solidFill>
                  <a:schemeClr val="tx1"/>
                </a:solidFill>
                <a:latin typeface="Arial" charset="0"/>
                <a:ea typeface="MS PGothic" pitchFamily="34" charset="-128"/>
              </a:defRPr>
            </a:lvl3pPr>
            <a:lvl4pPr marL="2284413" indent="-325438">
              <a:spcBef>
                <a:spcPct val="20000"/>
              </a:spcBef>
              <a:buFont typeface="Arial" charset="0"/>
              <a:buChar char="–"/>
              <a:defRPr sz="2900">
                <a:solidFill>
                  <a:schemeClr val="tx1"/>
                </a:solidFill>
                <a:latin typeface="Arial" charset="0"/>
                <a:ea typeface="MS PGothic" pitchFamily="34" charset="-128"/>
              </a:defRPr>
            </a:lvl4pPr>
            <a:lvl5pPr marL="2938463" indent="-325438">
              <a:spcBef>
                <a:spcPct val="20000"/>
              </a:spcBef>
              <a:buFont typeface="Arial" charset="0"/>
              <a:buChar char="»"/>
              <a:defRPr sz="2900">
                <a:solidFill>
                  <a:schemeClr val="tx1"/>
                </a:solidFill>
                <a:latin typeface="Arial" charset="0"/>
                <a:ea typeface="MS PGothic" pitchFamily="34" charset="-128"/>
              </a:defRPr>
            </a:lvl5pPr>
            <a:lvl6pPr marL="33956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6pPr>
            <a:lvl7pPr marL="38528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7pPr>
            <a:lvl8pPr marL="43100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8pPr>
            <a:lvl9pPr marL="4767263" indent="-325438" eaLnBrk="0" fontAlgn="base" hangingPunct="0">
              <a:spcBef>
                <a:spcPct val="20000"/>
              </a:spcBef>
              <a:spcAft>
                <a:spcPct val="0"/>
              </a:spcAft>
              <a:buFont typeface="Arial" charset="0"/>
              <a:buChar char="»"/>
              <a:defRPr sz="2900">
                <a:solidFill>
                  <a:schemeClr val="tx1"/>
                </a:solidFill>
                <a:latin typeface="Arial" charset="0"/>
                <a:ea typeface="MS PGothic" pitchFamily="34" charset="-128"/>
              </a:defRPr>
            </a:lvl9pPr>
          </a:lstStyle>
          <a:p>
            <a:pPr algn="ctr" eaLnBrk="1" hangingPunct="1">
              <a:spcBef>
                <a:spcPct val="0"/>
              </a:spcBef>
              <a:buFontTx/>
              <a:buNone/>
              <a:defRPr/>
            </a:pPr>
            <a:r>
              <a:rPr lang="en-US" altLang="en-US" sz="1800" dirty="0">
                <a:effectLst>
                  <a:outerShdw blurRad="38100" dist="38100" dir="2700000" algn="tl">
                    <a:srgbClr val="000000">
                      <a:alpha val="43137"/>
                    </a:srgbClr>
                  </a:outerShdw>
                </a:effectLst>
              </a:rPr>
              <a:t>Soda Formulation Review Quiz - Adapter</a:t>
            </a:r>
            <a:endParaRPr lang="en-US" altLang="en-US" sz="2000" dirty="0">
              <a:effectLst>
                <a:outerShdw blurRad="38100" dist="38100" dir="2700000" algn="tl">
                  <a:srgbClr val="000000">
                    <a:alpha val="43137"/>
                  </a:srgbClr>
                </a:outerShdw>
              </a:effectLst>
            </a:endParaRPr>
          </a:p>
        </p:txBody>
      </p:sp>
      <p:sp>
        <p:nvSpPr>
          <p:cNvPr id="2" name="Speech Bubble: Rectangle 1">
            <a:extLst>
              <a:ext uri="{FF2B5EF4-FFF2-40B4-BE49-F238E27FC236}">
                <a16:creationId xmlns:a16="http://schemas.microsoft.com/office/drawing/2014/main" id="{9576C0D0-0EC3-4548-A2E6-2000712D9DD1}"/>
              </a:ext>
            </a:extLst>
          </p:cNvPr>
          <p:cNvSpPr/>
          <p:nvPr/>
        </p:nvSpPr>
        <p:spPr>
          <a:xfrm>
            <a:off x="3408219" y="444842"/>
            <a:ext cx="4773880" cy="1911927"/>
          </a:xfrm>
          <a:prstGeom prst="wedgeRectCallout">
            <a:avLst>
              <a:gd name="adj1" fmla="val 68968"/>
              <a:gd name="adj2" fmla="val -207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fontAlgn="base"/>
            <a:r>
              <a:rPr lang="en-US" sz="2800" dirty="0"/>
              <a:t>The adapter design pattern does not help solve this problem. Try again.</a:t>
            </a:r>
            <a:endParaRPr lang="en-US" sz="2800" b="0" i="0" dirty="0">
              <a:effectLst/>
            </a:endParaRPr>
          </a:p>
        </p:txBody>
      </p:sp>
      <p:sp>
        <p:nvSpPr>
          <p:cNvPr id="7" name="Rectangle: Rounded Corners 6">
            <a:hlinkClick r:id="rId6" action="ppaction://hlinksldjump"/>
            <a:extLst>
              <a:ext uri="{FF2B5EF4-FFF2-40B4-BE49-F238E27FC236}">
                <a16:creationId xmlns:a16="http://schemas.microsoft.com/office/drawing/2014/main" id="{10C55BEC-6745-45BF-B24B-7CD55D239122}"/>
              </a:ext>
            </a:extLst>
          </p:cNvPr>
          <p:cNvSpPr/>
          <p:nvPr/>
        </p:nvSpPr>
        <p:spPr>
          <a:xfrm>
            <a:off x="7908967" y="5056910"/>
            <a:ext cx="4096987" cy="16506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Return to </a:t>
            </a:r>
          </a:p>
          <a:p>
            <a:pPr algn="ctr"/>
            <a:r>
              <a:rPr lang="en-US" sz="3600" dirty="0"/>
              <a:t>Choices Screen</a:t>
            </a:r>
          </a:p>
        </p:txBody>
      </p:sp>
      <p:pic>
        <p:nvPicPr>
          <p:cNvPr id="9" name="Soda09">
            <a:hlinkClick r:id="" action="ppaction://media"/>
            <a:extLst>
              <a:ext uri="{FF2B5EF4-FFF2-40B4-BE49-F238E27FC236}">
                <a16:creationId xmlns:a16="http://schemas.microsoft.com/office/drawing/2014/main" id="{628840C8-DB90-4BCF-A6B1-2DEEE04A37D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3023591524"/>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03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9325</TotalTime>
  <Words>1967</Words>
  <Application>Microsoft Office PowerPoint</Application>
  <PresentationFormat>Widescreen</PresentationFormat>
  <Paragraphs>132</Paragraphs>
  <Slides>13</Slides>
  <Notes>13</Notes>
  <HiddenSlides>0</HiddenSlides>
  <MMClips>13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inherit</vt:lpstr>
      <vt:lpstr>Tahoma</vt:lpstr>
      <vt:lpstr>Office Theme</vt:lpstr>
      <vt:lpstr>Soda Formulation Review Quiz</vt:lpstr>
      <vt:lpstr>Soda Formulation Review Quiz</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Façade Design Pattern</dc:title>
  <dc:creator>Jeff Salvage</dc:creator>
  <cp:lastModifiedBy>Jeff Salvage</cp:lastModifiedBy>
  <cp:revision>55</cp:revision>
  <dcterms:created xsi:type="dcterms:W3CDTF">2020-04-01T17:25:26Z</dcterms:created>
  <dcterms:modified xsi:type="dcterms:W3CDTF">2020-07-10T21:40:41Z</dcterms:modified>
</cp:coreProperties>
</file>